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tiff" ContentType="image/tiff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slides/slide89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slides/slide79.xml" ContentType="application/vnd.openxmlformats-officedocument.presentationml.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92"/>
  </p:notesMasterIdLst>
  <p:handoutMasterIdLst>
    <p:handoutMasterId r:id="rId93"/>
  </p:handoutMasterIdLst>
  <p:sldIdLst>
    <p:sldId id="356" r:id="rId3"/>
    <p:sldId id="357" r:id="rId4"/>
    <p:sldId id="358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40" r:id="rId32"/>
    <p:sldId id="441" r:id="rId33"/>
    <p:sldId id="443" r:id="rId34"/>
    <p:sldId id="444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496" r:id="rId86"/>
    <p:sldId id="497" r:id="rId87"/>
    <p:sldId id="498" r:id="rId88"/>
    <p:sldId id="499" r:id="rId89"/>
    <p:sldId id="500" r:id="rId90"/>
    <p:sldId id="392" r:id="rId91"/>
  </p:sldIdLst>
  <p:sldSz cx="9144000" cy="6858000" type="screen4x3"/>
  <p:notesSz cx="6858000" cy="9144000"/>
  <p:custDataLst>
    <p:tags r:id="rId9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448" autoAdjust="0"/>
  </p:normalViewPr>
  <p:slideViewPr>
    <p:cSldViewPr>
      <p:cViewPr varScale="1">
        <p:scale>
          <a:sx n="70" d="100"/>
          <a:sy n="70" d="100"/>
        </p:scale>
        <p:origin x="-48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16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Union Aggregate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Envelope Aggregate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Collection Aggregate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Convex Hull Aggregate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4" custScaleX="90476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4" custScaleX="904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4" custScaleX="904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4" custScaleX="904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4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3C60A413-4E00-4A4C-B032-DE4DA1200604}" type="presOf" srcId="{E2855558-389B-4591-8564-2A29B4C32D65}" destId="{643F61F5-F617-478B-A953-7E4573D0220D}" srcOrd="0" destOrd="0" presId="urn:microsoft.com/office/officeart/2005/8/layout/list1"/>
    <dgm:cxn modelId="{98FE91CA-1F57-4566-A1DE-40272CAD0317}" type="presOf" srcId="{E2855558-389B-4591-8564-2A29B4C32D65}" destId="{9CD06469-F34B-4432-ADB5-7C825FE94111}" srcOrd="1" destOrd="0" presId="urn:microsoft.com/office/officeart/2005/8/layout/list1"/>
    <dgm:cxn modelId="{5C55B949-955E-4BCA-BDF7-D646A71B3373}" type="presOf" srcId="{92E0BEA3-0319-4FBB-8D06-F523A0F31AFE}" destId="{EC1C5D96-D4E0-4B13-B90D-0A1CD7988876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02209012-2F58-4BB2-BA5B-29F65B8F23EB}" type="presOf" srcId="{91346CAC-A78E-4DA3-B22E-CEA49EBE4226}" destId="{377BF09A-222E-4937-A795-7A4258D0F5D6}" srcOrd="0" destOrd="0" presId="urn:microsoft.com/office/officeart/2005/8/layout/list1"/>
    <dgm:cxn modelId="{0F5BCC77-F00B-4A83-82F1-7C2B3AFF87B3}" type="presOf" srcId="{AF1790DE-E36E-4506-8B4B-73498403BC3A}" destId="{EEBD306F-2B9A-4D2B-9193-3D815715E159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96000241-4D92-4E24-B6AB-1BE1B5822AE2}" type="presOf" srcId="{92E0BEA3-0319-4FBB-8D06-F523A0F31AFE}" destId="{2F6DCFC7-B128-4075-85AB-63906F54F199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679E9CFA-5444-423F-9A53-6CC277F01926}" type="presOf" srcId="{AF1790DE-E36E-4506-8B4B-73498403BC3A}" destId="{A1E54DF6-9C4C-426D-98EB-FFBF48F1924C}" srcOrd="0" destOrd="0" presId="urn:microsoft.com/office/officeart/2005/8/layout/list1"/>
    <dgm:cxn modelId="{02D8BB66-98D6-4621-9E28-EAABA60E24C8}" type="presOf" srcId="{D9B449A0-FF94-4713-9A9A-058D7F6B71B9}" destId="{46B940FC-8FA1-4568-B447-0EEB4A38217C}" srcOrd="1" destOrd="0" presId="urn:microsoft.com/office/officeart/2005/8/layout/list1"/>
    <dgm:cxn modelId="{A2B42F2E-A6B6-4632-8890-1626ECCD2668}" type="presOf" srcId="{D9B449A0-FF94-4713-9A9A-058D7F6B71B9}" destId="{F795D8E3-ADA7-4953-8642-733E088841CD}" srcOrd="0" destOrd="0" presId="urn:microsoft.com/office/officeart/2005/8/layout/list1"/>
    <dgm:cxn modelId="{5F7D5A07-9C09-43DB-B96A-4712AD551B0D}" type="presParOf" srcId="{377BF09A-222E-4937-A795-7A4258D0F5D6}" destId="{ED0E1027-549B-49E6-9D59-3B13C1AC4FD2}" srcOrd="0" destOrd="0" presId="urn:microsoft.com/office/officeart/2005/8/layout/list1"/>
    <dgm:cxn modelId="{2D2CDAD7-A00E-432A-9B6D-3D79726FF796}" type="presParOf" srcId="{ED0E1027-549B-49E6-9D59-3B13C1AC4FD2}" destId="{F795D8E3-ADA7-4953-8642-733E088841CD}" srcOrd="0" destOrd="0" presId="urn:microsoft.com/office/officeart/2005/8/layout/list1"/>
    <dgm:cxn modelId="{BC6881EF-BD4B-442E-9486-FBBC369CD83B}" type="presParOf" srcId="{ED0E1027-549B-49E6-9D59-3B13C1AC4FD2}" destId="{46B940FC-8FA1-4568-B447-0EEB4A38217C}" srcOrd="1" destOrd="0" presId="urn:microsoft.com/office/officeart/2005/8/layout/list1"/>
    <dgm:cxn modelId="{2DEB0511-6D6A-4631-B839-8AB9261CB0EE}" type="presParOf" srcId="{377BF09A-222E-4937-A795-7A4258D0F5D6}" destId="{E375144E-1A36-4173-80BF-99CA453AF7E6}" srcOrd="1" destOrd="0" presId="urn:microsoft.com/office/officeart/2005/8/layout/list1"/>
    <dgm:cxn modelId="{991520FD-D695-4FE5-9E52-6A2CFE0963E1}" type="presParOf" srcId="{377BF09A-222E-4937-A795-7A4258D0F5D6}" destId="{FE437422-C560-4C42-8C7A-0DA04E55B9BB}" srcOrd="2" destOrd="0" presId="urn:microsoft.com/office/officeart/2005/8/layout/list1"/>
    <dgm:cxn modelId="{5EC39925-2C60-408C-932C-1C8E50884EA6}" type="presParOf" srcId="{377BF09A-222E-4937-A795-7A4258D0F5D6}" destId="{0B9E0790-3332-4252-B645-DA100988A8BD}" srcOrd="3" destOrd="0" presId="urn:microsoft.com/office/officeart/2005/8/layout/list1"/>
    <dgm:cxn modelId="{11563A1E-1978-4686-8008-C0D4F575F052}" type="presParOf" srcId="{377BF09A-222E-4937-A795-7A4258D0F5D6}" destId="{BFEA5445-50DE-4684-987E-9F1F651A7CB1}" srcOrd="4" destOrd="0" presId="urn:microsoft.com/office/officeart/2005/8/layout/list1"/>
    <dgm:cxn modelId="{CA99874F-31B1-4FC6-A796-29B27C3A2FDF}" type="presParOf" srcId="{BFEA5445-50DE-4684-987E-9F1F651A7CB1}" destId="{643F61F5-F617-478B-A953-7E4573D0220D}" srcOrd="0" destOrd="0" presId="urn:microsoft.com/office/officeart/2005/8/layout/list1"/>
    <dgm:cxn modelId="{634CCBDF-7532-47BA-B7A2-BD72D81658E0}" type="presParOf" srcId="{BFEA5445-50DE-4684-987E-9F1F651A7CB1}" destId="{9CD06469-F34B-4432-ADB5-7C825FE94111}" srcOrd="1" destOrd="0" presId="urn:microsoft.com/office/officeart/2005/8/layout/list1"/>
    <dgm:cxn modelId="{B7259CD1-BEB1-4AF4-8148-61F0CEEABCBF}" type="presParOf" srcId="{377BF09A-222E-4937-A795-7A4258D0F5D6}" destId="{F1C435CB-0864-441B-8524-6DD2EE189DE5}" srcOrd="5" destOrd="0" presId="urn:microsoft.com/office/officeart/2005/8/layout/list1"/>
    <dgm:cxn modelId="{4C47A77B-7E5D-494F-A9F0-0921B0571534}" type="presParOf" srcId="{377BF09A-222E-4937-A795-7A4258D0F5D6}" destId="{C6EBB0DE-782D-4729-AC1B-AFD6DD05183B}" srcOrd="6" destOrd="0" presId="urn:microsoft.com/office/officeart/2005/8/layout/list1"/>
    <dgm:cxn modelId="{BAFE6096-4DAC-4948-B5EA-BC10E8B78724}" type="presParOf" srcId="{377BF09A-222E-4937-A795-7A4258D0F5D6}" destId="{FFB6C9BD-743C-4271-96CE-B4DCBC77FDF8}" srcOrd="7" destOrd="0" presId="urn:microsoft.com/office/officeart/2005/8/layout/list1"/>
    <dgm:cxn modelId="{DDCF24C6-83BE-4EA4-B6CA-91EFD7168FFB}" type="presParOf" srcId="{377BF09A-222E-4937-A795-7A4258D0F5D6}" destId="{6FECFA36-77DF-4D44-A0EE-86BBB75610EB}" srcOrd="8" destOrd="0" presId="urn:microsoft.com/office/officeart/2005/8/layout/list1"/>
    <dgm:cxn modelId="{D4B44228-F9AE-45FC-9641-169A8187C929}" type="presParOf" srcId="{6FECFA36-77DF-4D44-A0EE-86BBB75610EB}" destId="{A1E54DF6-9C4C-426D-98EB-FFBF48F1924C}" srcOrd="0" destOrd="0" presId="urn:microsoft.com/office/officeart/2005/8/layout/list1"/>
    <dgm:cxn modelId="{0C5D58DF-3487-49D7-AEEF-A05571A7082E}" type="presParOf" srcId="{6FECFA36-77DF-4D44-A0EE-86BBB75610EB}" destId="{EEBD306F-2B9A-4D2B-9193-3D815715E159}" srcOrd="1" destOrd="0" presId="urn:microsoft.com/office/officeart/2005/8/layout/list1"/>
    <dgm:cxn modelId="{03941F79-D888-4191-8AEA-A8F8A57D1C48}" type="presParOf" srcId="{377BF09A-222E-4937-A795-7A4258D0F5D6}" destId="{D60276C3-8AA5-49E7-A53A-2AD0071F10C7}" srcOrd="9" destOrd="0" presId="urn:microsoft.com/office/officeart/2005/8/layout/list1"/>
    <dgm:cxn modelId="{1B82F5D3-7814-4987-9BAD-D89A63B072B3}" type="presParOf" srcId="{377BF09A-222E-4937-A795-7A4258D0F5D6}" destId="{651F067F-7FD3-49A0-930F-C390710D14CC}" srcOrd="10" destOrd="0" presId="urn:microsoft.com/office/officeart/2005/8/layout/list1"/>
    <dgm:cxn modelId="{2BB9DE63-88E9-4A1E-9553-F8E770F80A9C}" type="presParOf" srcId="{377BF09A-222E-4937-A795-7A4258D0F5D6}" destId="{0DBAD9B9-D831-41B3-A7AB-BA43EC772A23}" srcOrd="11" destOrd="0" presId="urn:microsoft.com/office/officeart/2005/8/layout/list1"/>
    <dgm:cxn modelId="{A3105B45-8F49-41E3-B7CA-C452F211EFF8}" type="presParOf" srcId="{377BF09A-222E-4937-A795-7A4258D0F5D6}" destId="{9FBB05F6-6B43-4838-BB56-D8204B1DFDBB}" srcOrd="12" destOrd="0" presId="urn:microsoft.com/office/officeart/2005/8/layout/list1"/>
    <dgm:cxn modelId="{DBF74C16-634C-4FE0-8226-24786B67379B}" type="presParOf" srcId="{9FBB05F6-6B43-4838-BB56-D8204B1DFDBB}" destId="{2F6DCFC7-B128-4075-85AB-63906F54F199}" srcOrd="0" destOrd="0" presId="urn:microsoft.com/office/officeart/2005/8/layout/list1"/>
    <dgm:cxn modelId="{E578A97E-FD50-49C2-A347-C5EDDA30A27E}" type="presParOf" srcId="{9FBB05F6-6B43-4838-BB56-D8204B1DFDBB}" destId="{EC1C5D96-D4E0-4B13-B90D-0A1CD7988876}" srcOrd="1" destOrd="0" presId="urn:microsoft.com/office/officeart/2005/8/layout/list1"/>
    <dgm:cxn modelId="{9BC6F8B4-2416-4571-AC7B-34408269AE08}" type="presParOf" srcId="{377BF09A-222E-4937-A795-7A4258D0F5D6}" destId="{397FDA66-0FF2-46F7-8CE5-9F46C70CC2C1}" srcOrd="13" destOrd="0" presId="urn:microsoft.com/office/officeart/2005/8/layout/list1"/>
    <dgm:cxn modelId="{737A7948-D0F4-46B4-AFBD-308123CAE24D}" type="presParOf" srcId="{377BF09A-222E-4937-A795-7A4258D0F5D6}" destId="{F50AFCC0-5C68-4512-ACDD-23FE4FACC4F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Source columns to be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unpivoted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 name for the new column that will display the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unpivoted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values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 name for the column that will display the names of the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unpivoted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values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3" custScaleX="131292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3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3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17B22881-EC96-4B79-8302-67A3A417602B}" type="presOf" srcId="{AF1790DE-E36E-4506-8B4B-73498403BC3A}" destId="{EEBD306F-2B9A-4D2B-9193-3D815715E159}" srcOrd="1" destOrd="0" presId="urn:microsoft.com/office/officeart/2005/8/layout/list1"/>
    <dgm:cxn modelId="{AD22307B-A53F-4BD8-8A41-9768D1690B7F}" type="presOf" srcId="{AF1790DE-E36E-4506-8B4B-73498403BC3A}" destId="{A1E54DF6-9C4C-426D-98EB-FFBF48F1924C}" srcOrd="0" destOrd="0" presId="urn:microsoft.com/office/officeart/2005/8/layout/list1"/>
    <dgm:cxn modelId="{8BABB1C1-09FD-43E1-92D7-EDEDFA29AEAB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54E3746A-D63D-4EEC-9692-40F5F5D22EF2}" type="presOf" srcId="{91346CAC-A78E-4DA3-B22E-CEA49EBE4226}" destId="{377BF09A-222E-4937-A795-7A4258D0F5D6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1E906FE7-866A-4DC7-8C01-2D520860F299}" type="presOf" srcId="{E2855558-389B-4591-8564-2A29B4C32D65}" destId="{643F61F5-F617-478B-A953-7E4573D0220D}" srcOrd="0" destOrd="0" presId="urn:microsoft.com/office/officeart/2005/8/layout/list1"/>
    <dgm:cxn modelId="{44BC78B2-FD88-4477-B226-02D7E5BCCD4A}" type="presOf" srcId="{D9B449A0-FF94-4713-9A9A-058D7F6B71B9}" destId="{F795D8E3-ADA7-4953-8642-733E088841C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B9A18C1F-221D-4333-8375-0D047E92C104}" type="presOf" srcId="{D9B449A0-FF94-4713-9A9A-058D7F6B71B9}" destId="{46B940FC-8FA1-4568-B447-0EEB4A38217C}" srcOrd="1" destOrd="0" presId="urn:microsoft.com/office/officeart/2005/8/layout/list1"/>
    <dgm:cxn modelId="{5371E23D-6474-4C15-B8F6-568D3818E4E0}" type="presParOf" srcId="{377BF09A-222E-4937-A795-7A4258D0F5D6}" destId="{ED0E1027-549B-49E6-9D59-3B13C1AC4FD2}" srcOrd="0" destOrd="0" presId="urn:microsoft.com/office/officeart/2005/8/layout/list1"/>
    <dgm:cxn modelId="{43D572F9-2631-476A-BA03-5B79311AD81C}" type="presParOf" srcId="{ED0E1027-549B-49E6-9D59-3B13C1AC4FD2}" destId="{F795D8E3-ADA7-4953-8642-733E088841CD}" srcOrd="0" destOrd="0" presId="urn:microsoft.com/office/officeart/2005/8/layout/list1"/>
    <dgm:cxn modelId="{646F4AB5-CA20-4331-99D5-C93FC90A7104}" type="presParOf" srcId="{ED0E1027-549B-49E6-9D59-3B13C1AC4FD2}" destId="{46B940FC-8FA1-4568-B447-0EEB4A38217C}" srcOrd="1" destOrd="0" presId="urn:microsoft.com/office/officeart/2005/8/layout/list1"/>
    <dgm:cxn modelId="{3355303D-D0E6-4BAA-AD86-CC8D8245F827}" type="presParOf" srcId="{377BF09A-222E-4937-A795-7A4258D0F5D6}" destId="{E375144E-1A36-4173-80BF-99CA453AF7E6}" srcOrd="1" destOrd="0" presId="urn:microsoft.com/office/officeart/2005/8/layout/list1"/>
    <dgm:cxn modelId="{D10DABF3-1067-4B1D-8684-D607FB7499F6}" type="presParOf" srcId="{377BF09A-222E-4937-A795-7A4258D0F5D6}" destId="{FE437422-C560-4C42-8C7A-0DA04E55B9BB}" srcOrd="2" destOrd="0" presId="urn:microsoft.com/office/officeart/2005/8/layout/list1"/>
    <dgm:cxn modelId="{705B655A-1E8B-4324-B0CA-061FEABB72FF}" type="presParOf" srcId="{377BF09A-222E-4937-A795-7A4258D0F5D6}" destId="{0B9E0790-3332-4252-B645-DA100988A8BD}" srcOrd="3" destOrd="0" presId="urn:microsoft.com/office/officeart/2005/8/layout/list1"/>
    <dgm:cxn modelId="{18DD2DF4-5A4C-412F-B400-BEC971C75B5B}" type="presParOf" srcId="{377BF09A-222E-4937-A795-7A4258D0F5D6}" destId="{BFEA5445-50DE-4684-987E-9F1F651A7CB1}" srcOrd="4" destOrd="0" presId="urn:microsoft.com/office/officeart/2005/8/layout/list1"/>
    <dgm:cxn modelId="{6A1F5F7B-6F96-420D-9F72-2B68BA968EFD}" type="presParOf" srcId="{BFEA5445-50DE-4684-987E-9F1F651A7CB1}" destId="{643F61F5-F617-478B-A953-7E4573D0220D}" srcOrd="0" destOrd="0" presId="urn:microsoft.com/office/officeart/2005/8/layout/list1"/>
    <dgm:cxn modelId="{0D8A0A71-1774-42CE-876A-203FEBB23EC7}" type="presParOf" srcId="{BFEA5445-50DE-4684-987E-9F1F651A7CB1}" destId="{9CD06469-F34B-4432-ADB5-7C825FE94111}" srcOrd="1" destOrd="0" presId="urn:microsoft.com/office/officeart/2005/8/layout/list1"/>
    <dgm:cxn modelId="{16727DDC-B363-49D2-9F34-2F6E67D06D86}" type="presParOf" srcId="{377BF09A-222E-4937-A795-7A4258D0F5D6}" destId="{F1C435CB-0864-441B-8524-6DD2EE189DE5}" srcOrd="5" destOrd="0" presId="urn:microsoft.com/office/officeart/2005/8/layout/list1"/>
    <dgm:cxn modelId="{435A04F1-3C1A-44C7-9706-6B8E41499587}" type="presParOf" srcId="{377BF09A-222E-4937-A795-7A4258D0F5D6}" destId="{C6EBB0DE-782D-4729-AC1B-AFD6DD05183B}" srcOrd="6" destOrd="0" presId="urn:microsoft.com/office/officeart/2005/8/layout/list1"/>
    <dgm:cxn modelId="{EDE427B3-F95C-42EA-A434-780F8286F6E0}" type="presParOf" srcId="{377BF09A-222E-4937-A795-7A4258D0F5D6}" destId="{FFB6C9BD-743C-4271-96CE-B4DCBC77FDF8}" srcOrd="7" destOrd="0" presId="urn:microsoft.com/office/officeart/2005/8/layout/list1"/>
    <dgm:cxn modelId="{1DE48B8E-1107-494D-A454-310D7FD49D02}" type="presParOf" srcId="{377BF09A-222E-4937-A795-7A4258D0F5D6}" destId="{6FECFA36-77DF-4D44-A0EE-86BBB75610EB}" srcOrd="8" destOrd="0" presId="urn:microsoft.com/office/officeart/2005/8/layout/list1"/>
    <dgm:cxn modelId="{D9C90288-5FFD-42A3-A02F-76C4E41998B2}" type="presParOf" srcId="{6FECFA36-77DF-4D44-A0EE-86BBB75610EB}" destId="{A1E54DF6-9C4C-426D-98EB-FFBF48F1924C}" srcOrd="0" destOrd="0" presId="urn:microsoft.com/office/officeart/2005/8/layout/list1"/>
    <dgm:cxn modelId="{0AA32BBD-69A5-496D-8FD0-86C0B814B3CA}" type="presParOf" srcId="{6FECFA36-77DF-4D44-A0EE-86BBB75610EB}" destId="{EEBD306F-2B9A-4D2B-9193-3D815715E159}" srcOrd="1" destOrd="0" presId="urn:microsoft.com/office/officeart/2005/8/layout/list1"/>
    <dgm:cxn modelId="{B6C1EA00-7D14-465F-92B1-F9406A3A270B}" type="presParOf" srcId="{377BF09A-222E-4937-A795-7A4258D0F5D6}" destId="{D60276C3-8AA5-49E7-A53A-2AD0071F10C7}" srcOrd="9" destOrd="0" presId="urn:microsoft.com/office/officeart/2005/8/layout/list1"/>
    <dgm:cxn modelId="{CD3B0CAF-A455-4F41-BFED-5A65E1127F67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Scalar </a:t>
          </a:r>
          <a:r>
            <a:rPr lang="en-US" sz="2000" b="1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Multi-valued </a:t>
          </a:r>
          <a:r>
            <a:rPr lang="en-US" sz="2000" b="1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returns a single value. Here, the outer query needs to be written to process a single result.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returns a result similar to a single-column table. Here, the outer query needs to be written to handle multiple possible results.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D10CA7-9451-441C-806B-45B9ED2D1C20}" type="presOf" srcId="{954AB44B-3D61-4133-AC00-466AFF18E51C}" destId="{5F8B0E50-DECC-4A7E-A46E-113C91AAFE14}" srcOrd="0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BC282362-8B2E-4448-AE7F-9EE7A9906AA5}" type="presOf" srcId="{15B56A10-C47D-4965-B218-63412241D4C1}" destId="{8DC4B880-6737-41E9-958C-8E33EF46D5F8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ADA29D25-3A70-4FFE-9042-F17CBF11C172}" type="presOf" srcId="{304B30CD-3BA8-4D2C-8929-DF5230D332B6}" destId="{0A807732-00C6-4E5E-911B-A6F76F441E4E}" srcOrd="0" destOrd="0" presId="urn:microsoft.com/office/officeart/2005/8/layout/list1"/>
    <dgm:cxn modelId="{2FF90ED3-EE13-4802-8FA9-84CEA2E7E391}" type="presOf" srcId="{0B42E06C-A1B3-48D7-9A25-3AED9FB785D1}" destId="{D8815EEF-E9C4-475D-A970-0FBE57B256A3}" srcOrd="1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B977137E-F89C-4BC7-A1BA-3E64CCD0A1F5}" type="presOf" srcId="{275088F3-FD73-4104-BBCD-C6FE214E0400}" destId="{47486FD6-484A-4D85-9CB6-90D65D97FB36}" srcOrd="0" destOrd="0" presId="urn:microsoft.com/office/officeart/2005/8/layout/list1"/>
    <dgm:cxn modelId="{16E19B9C-C4E8-4DA2-B92C-A3956A625193}" type="presOf" srcId="{275088F3-FD73-4104-BBCD-C6FE214E0400}" destId="{5395A427-A60F-4F4F-969D-04AC2D0CFDEB}" srcOrd="1" destOrd="0" presId="urn:microsoft.com/office/officeart/2005/8/layout/list1"/>
    <dgm:cxn modelId="{A2FECDAE-44D3-47A0-87CF-CA90E2F9FF8E}" type="presOf" srcId="{0B42E06C-A1B3-48D7-9A25-3AED9FB785D1}" destId="{F0AFF909-226B-4EF5-8D95-F4C97BC1E02A}" srcOrd="0" destOrd="0" presId="urn:microsoft.com/office/officeart/2005/8/layout/list1"/>
    <dgm:cxn modelId="{CFEA047A-3541-483D-B1F9-39041BD746E7}" type="presParOf" srcId="{0A807732-00C6-4E5E-911B-A6F76F441E4E}" destId="{2F2ADDF7-5497-4730-91DE-E6E853F1FEEF}" srcOrd="0" destOrd="0" presId="urn:microsoft.com/office/officeart/2005/8/layout/list1"/>
    <dgm:cxn modelId="{7C00288E-AA38-4ABA-9660-F5FC07574053}" type="presParOf" srcId="{2F2ADDF7-5497-4730-91DE-E6E853F1FEEF}" destId="{F0AFF909-226B-4EF5-8D95-F4C97BC1E02A}" srcOrd="0" destOrd="0" presId="urn:microsoft.com/office/officeart/2005/8/layout/list1"/>
    <dgm:cxn modelId="{5C038F4F-0F88-4035-9FB5-754AE8800B53}" type="presParOf" srcId="{2F2ADDF7-5497-4730-91DE-E6E853F1FEEF}" destId="{D8815EEF-E9C4-475D-A970-0FBE57B256A3}" srcOrd="1" destOrd="0" presId="urn:microsoft.com/office/officeart/2005/8/layout/list1"/>
    <dgm:cxn modelId="{1C183961-A3ED-4436-A78E-82F02F486B15}" type="presParOf" srcId="{0A807732-00C6-4E5E-911B-A6F76F441E4E}" destId="{76FC94D9-3208-439C-A63E-D27D71A45C0D}" srcOrd="1" destOrd="0" presId="urn:microsoft.com/office/officeart/2005/8/layout/list1"/>
    <dgm:cxn modelId="{E63F1EE4-EF6D-4751-962A-E9B0970F5976}" type="presParOf" srcId="{0A807732-00C6-4E5E-911B-A6F76F441E4E}" destId="{5F8B0E50-DECC-4A7E-A46E-113C91AAFE14}" srcOrd="2" destOrd="0" presId="urn:microsoft.com/office/officeart/2005/8/layout/list1"/>
    <dgm:cxn modelId="{2BAA5BDA-6AA0-4B55-91DC-6B87ABC902AA}" type="presParOf" srcId="{0A807732-00C6-4E5E-911B-A6F76F441E4E}" destId="{08587B01-25D5-451E-BC18-60B04AFD5367}" srcOrd="3" destOrd="0" presId="urn:microsoft.com/office/officeart/2005/8/layout/list1"/>
    <dgm:cxn modelId="{729F1E67-48D1-4E26-B416-660A32D5C3FA}" type="presParOf" srcId="{0A807732-00C6-4E5E-911B-A6F76F441E4E}" destId="{C3941E73-59DF-4947-A40C-DDF97525D13A}" srcOrd="4" destOrd="0" presId="urn:microsoft.com/office/officeart/2005/8/layout/list1"/>
    <dgm:cxn modelId="{B268E795-311C-44E2-8FC8-2C4293263C01}" type="presParOf" srcId="{C3941E73-59DF-4947-A40C-DDF97525D13A}" destId="{47486FD6-484A-4D85-9CB6-90D65D97FB36}" srcOrd="0" destOrd="0" presId="urn:microsoft.com/office/officeart/2005/8/layout/list1"/>
    <dgm:cxn modelId="{AF228CF6-5E9E-4B61-A8C0-EF3B2C6A95AA}" type="presParOf" srcId="{C3941E73-59DF-4947-A40C-DDF97525D13A}" destId="{5395A427-A60F-4F4F-969D-04AC2D0CFDEB}" srcOrd="1" destOrd="0" presId="urn:microsoft.com/office/officeart/2005/8/layout/list1"/>
    <dgm:cxn modelId="{A6A739E1-0D2F-4776-B800-FD40CB829BCB}" type="presParOf" srcId="{0A807732-00C6-4E5E-911B-A6F76F441E4E}" destId="{8EF1C548-5960-4AC1-A6DC-AD70AFD0AD0B}" srcOrd="5" destOrd="0" presId="urn:microsoft.com/office/officeart/2005/8/layout/list1"/>
    <dgm:cxn modelId="{E1129F65-46EF-4112-81B7-77F0CE2070F4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 err="1" smtClean="0">
              <a:latin typeface="Courier New" pitchFamily="49" charset="0"/>
              <a:cs typeface="Courier New" pitchFamily="49" charset="0"/>
            </a:rPr>
            <a:t>ntext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text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image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data types cannot be used in 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list of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list of a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subquery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introduced with a comparison operator can have only one expression or column name.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that are introduced by a comparison operator not followed by the keyword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ANY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ALL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cannot include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GROUP BY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and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HAVING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clauses.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92E0BEA3-0319-4FBB-8D06-F523A0F31AF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You cannot use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DISTINCT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keyword with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that include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GROUP BY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EC9E610C-4D20-4DEA-AD3B-1A4226AE0616}" type="parTrans" cxnId="{4F236E68-A17D-4165-9905-A7A0A08BB306}">
      <dgm:prSet/>
      <dgm:spPr/>
      <dgm:t>
        <a:bodyPr/>
        <a:lstStyle/>
        <a:p>
          <a:endParaRPr lang="en-US"/>
        </a:p>
      </dgm:t>
    </dgm:pt>
    <dgm:pt modelId="{657DD261-1631-46A3-88EF-36E266D51D4C}" type="sibTrans" cxnId="{4F236E68-A17D-4165-9905-A7A0A08BB306}">
      <dgm:prSet/>
      <dgm:spPr/>
      <dgm:t>
        <a:bodyPr/>
        <a:lstStyle/>
        <a:p>
          <a:endParaRPr lang="en-US"/>
        </a:p>
      </dgm:t>
    </dgm:pt>
    <dgm:pt modelId="{246689C4-6F96-4EC5-9609-1DF9B1589526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You can specify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only when </a:t>
          </a:r>
          <a:r>
            <a:rPr lang="en-US" sz="1600" b="0" dirty="0" smtClean="0">
              <a:latin typeface="Courier New" pitchFamily="49" charset="0"/>
              <a:cs typeface="Courier New" pitchFamily="49" charset="0"/>
            </a:rPr>
            <a:t>TOP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 is also specified.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C39F95BD-7228-41BD-9AE0-E1E5D50DB020}" type="parTrans" cxnId="{5832A219-F025-4B0C-86DC-923489D8F566}">
      <dgm:prSet/>
      <dgm:spPr/>
      <dgm:t>
        <a:bodyPr/>
        <a:lstStyle/>
        <a:p>
          <a:endParaRPr lang="en-US"/>
        </a:p>
      </dgm:t>
    </dgm:pt>
    <dgm:pt modelId="{1F16A108-6E15-4C4C-A273-B2882D5C50D9}" type="sibTrans" cxnId="{5832A219-F025-4B0C-86DC-923489D8F56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5" custScaleX="131292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5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5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9FBB05F6-6B43-4838-BB56-D8204B1DFDBB}" type="pres">
      <dgm:prSet presAssocID="{92E0BEA3-0319-4FBB-8D06-F523A0F31AFE}" presName="parentLin" presStyleCnt="0"/>
      <dgm:spPr/>
    </dgm:pt>
    <dgm:pt modelId="{2F6DCFC7-B128-4075-85AB-63906F54F199}" type="pres">
      <dgm:prSet presAssocID="{92E0BEA3-0319-4FBB-8D06-F523A0F31AFE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EC1C5D96-D4E0-4B13-B90D-0A1CD7988876}" type="pres">
      <dgm:prSet presAssocID="{92E0BEA3-0319-4FBB-8D06-F523A0F31AFE}" presName="parentText" presStyleLbl="node1" presStyleIdx="3" presStyleCnt="5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FDA66-0FF2-46F7-8CE5-9F46C70CC2C1}" type="pres">
      <dgm:prSet presAssocID="{92E0BEA3-0319-4FBB-8D06-F523A0F31AFE}" presName="negativeSpace" presStyleCnt="0"/>
      <dgm:spPr/>
    </dgm:pt>
    <dgm:pt modelId="{F50AFCC0-5C68-4512-ACDD-23FE4FACC4F8}" type="pres">
      <dgm:prSet presAssocID="{92E0BEA3-0319-4FBB-8D06-F523A0F31AFE}" presName="childText" presStyleLbl="conFgAcc1" presStyleIdx="3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6D7C75E7-980E-47BF-9C8D-00ACBC24A328}" type="pres">
      <dgm:prSet presAssocID="{657DD261-1631-46A3-88EF-36E266D51D4C}" presName="spaceBetweenRectangles" presStyleCnt="0"/>
      <dgm:spPr/>
    </dgm:pt>
    <dgm:pt modelId="{A95A0334-4C97-4DE8-A23B-974ACE57EEC7}" type="pres">
      <dgm:prSet presAssocID="{246689C4-6F96-4EC5-9609-1DF9B1589526}" presName="parentLin" presStyleCnt="0"/>
      <dgm:spPr/>
    </dgm:pt>
    <dgm:pt modelId="{381A60EF-0C43-4423-B991-350FA7A2C3C7}" type="pres">
      <dgm:prSet presAssocID="{246689C4-6F96-4EC5-9609-1DF9B158952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274FBB78-BBC1-4EBB-8038-D9338A246E2B}" type="pres">
      <dgm:prSet presAssocID="{246689C4-6F96-4EC5-9609-1DF9B1589526}" presName="parentText" presStyleLbl="node1" presStyleIdx="4" presStyleCnt="5" custScaleX="1326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491EB-07C2-41F2-9F49-16D65D70B9E1}" type="pres">
      <dgm:prSet presAssocID="{246689C4-6F96-4EC5-9609-1DF9B1589526}" presName="negativeSpace" presStyleCnt="0"/>
      <dgm:spPr/>
    </dgm:pt>
    <dgm:pt modelId="{2086B887-67F7-4A1B-BADA-8683DBD47710}" type="pres">
      <dgm:prSet presAssocID="{246689C4-6F96-4EC5-9609-1DF9B1589526}" presName="childText" presStyleLbl="conFgAcc1" presStyleIdx="4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9889EDEF-B5E2-4A03-B5B3-FEDA65CCB03B}" type="presOf" srcId="{D9B449A0-FF94-4713-9A9A-058D7F6B71B9}" destId="{46B940FC-8FA1-4568-B447-0EEB4A38217C}" srcOrd="1" destOrd="0" presId="urn:microsoft.com/office/officeart/2005/8/layout/list1"/>
    <dgm:cxn modelId="{8C67A954-D50C-47F0-84D2-2457D8DA325F}" type="presOf" srcId="{E2855558-389B-4591-8564-2A29B4C32D65}" destId="{643F61F5-F617-478B-A953-7E4573D0220D}" srcOrd="0" destOrd="0" presId="urn:microsoft.com/office/officeart/2005/8/layout/list1"/>
    <dgm:cxn modelId="{68BF9A34-D60A-42DC-8DF3-0120929B0764}" type="presOf" srcId="{246689C4-6F96-4EC5-9609-1DF9B1589526}" destId="{274FBB78-BBC1-4EBB-8038-D9338A246E2B}" srcOrd="1" destOrd="0" presId="urn:microsoft.com/office/officeart/2005/8/layout/list1"/>
    <dgm:cxn modelId="{9751B825-279C-45E4-8CAB-9E1206811D39}" type="presOf" srcId="{92E0BEA3-0319-4FBB-8D06-F523A0F31AFE}" destId="{2F6DCFC7-B128-4075-85AB-63906F54F199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98D45B9B-D0F6-4934-B690-EDE8843E980A}" type="presOf" srcId="{92E0BEA3-0319-4FBB-8D06-F523A0F31AFE}" destId="{EC1C5D96-D4E0-4B13-B90D-0A1CD7988876}" srcOrd="1" destOrd="0" presId="urn:microsoft.com/office/officeart/2005/8/layout/list1"/>
    <dgm:cxn modelId="{5832A219-F025-4B0C-86DC-923489D8F566}" srcId="{91346CAC-A78E-4DA3-B22E-CEA49EBE4226}" destId="{246689C4-6F96-4EC5-9609-1DF9B1589526}" srcOrd="4" destOrd="0" parTransId="{C39F95BD-7228-41BD-9AE0-E1E5D50DB020}" sibTransId="{1F16A108-6E15-4C4C-A273-B2882D5C50D9}"/>
    <dgm:cxn modelId="{27D07D8D-37D7-4D78-84E3-44248C74F8D2}" type="presOf" srcId="{AF1790DE-E36E-4506-8B4B-73498403BC3A}" destId="{A1E54DF6-9C4C-426D-98EB-FFBF48F1924C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AA940B91-FFE3-442F-B2F4-6188D50BFF1B}" type="presOf" srcId="{246689C4-6F96-4EC5-9609-1DF9B1589526}" destId="{381A60EF-0C43-4423-B991-350FA7A2C3C7}" srcOrd="0" destOrd="0" presId="urn:microsoft.com/office/officeart/2005/8/layout/list1"/>
    <dgm:cxn modelId="{4F236E68-A17D-4165-9905-A7A0A08BB306}" srcId="{91346CAC-A78E-4DA3-B22E-CEA49EBE4226}" destId="{92E0BEA3-0319-4FBB-8D06-F523A0F31AFE}" srcOrd="3" destOrd="0" parTransId="{EC9E610C-4D20-4DEA-AD3B-1A4226AE0616}" sibTransId="{657DD261-1631-46A3-88EF-36E266D51D4C}"/>
    <dgm:cxn modelId="{5859875D-E19D-48E1-8BC6-3A081B7250C2}" type="presOf" srcId="{E2855558-389B-4591-8564-2A29B4C32D65}" destId="{9CD06469-F34B-4432-ADB5-7C825FE94111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0EFA24ED-875F-41A8-9CBE-33413C4419E2}" type="presOf" srcId="{AF1790DE-E36E-4506-8B4B-73498403BC3A}" destId="{EEBD306F-2B9A-4D2B-9193-3D815715E159}" srcOrd="1" destOrd="0" presId="urn:microsoft.com/office/officeart/2005/8/layout/list1"/>
    <dgm:cxn modelId="{4F98E658-3947-4CC8-B077-685E18472140}" type="presOf" srcId="{91346CAC-A78E-4DA3-B22E-CEA49EBE4226}" destId="{377BF09A-222E-4937-A795-7A4258D0F5D6}" srcOrd="0" destOrd="0" presId="urn:microsoft.com/office/officeart/2005/8/layout/list1"/>
    <dgm:cxn modelId="{A09025D3-95BC-4B29-83D1-D7D719C3E141}" type="presOf" srcId="{D9B449A0-FF94-4713-9A9A-058D7F6B71B9}" destId="{F795D8E3-ADA7-4953-8642-733E088841CD}" srcOrd="0" destOrd="0" presId="urn:microsoft.com/office/officeart/2005/8/layout/list1"/>
    <dgm:cxn modelId="{111E5903-2B5B-4AF2-ADB9-197FD6F32854}" type="presParOf" srcId="{377BF09A-222E-4937-A795-7A4258D0F5D6}" destId="{ED0E1027-549B-49E6-9D59-3B13C1AC4FD2}" srcOrd="0" destOrd="0" presId="urn:microsoft.com/office/officeart/2005/8/layout/list1"/>
    <dgm:cxn modelId="{291FA157-8EB0-42D4-A834-84059CAB666D}" type="presParOf" srcId="{ED0E1027-549B-49E6-9D59-3B13C1AC4FD2}" destId="{F795D8E3-ADA7-4953-8642-733E088841CD}" srcOrd="0" destOrd="0" presId="urn:microsoft.com/office/officeart/2005/8/layout/list1"/>
    <dgm:cxn modelId="{887EEA09-DD32-42EB-AADD-24A113429C0F}" type="presParOf" srcId="{ED0E1027-549B-49E6-9D59-3B13C1AC4FD2}" destId="{46B940FC-8FA1-4568-B447-0EEB4A38217C}" srcOrd="1" destOrd="0" presId="urn:microsoft.com/office/officeart/2005/8/layout/list1"/>
    <dgm:cxn modelId="{6A776A04-A200-4D46-A6CB-5A309566CBF9}" type="presParOf" srcId="{377BF09A-222E-4937-A795-7A4258D0F5D6}" destId="{E375144E-1A36-4173-80BF-99CA453AF7E6}" srcOrd="1" destOrd="0" presId="urn:microsoft.com/office/officeart/2005/8/layout/list1"/>
    <dgm:cxn modelId="{A1D2E425-F870-42B9-8609-1F4942516E03}" type="presParOf" srcId="{377BF09A-222E-4937-A795-7A4258D0F5D6}" destId="{FE437422-C560-4C42-8C7A-0DA04E55B9BB}" srcOrd="2" destOrd="0" presId="urn:microsoft.com/office/officeart/2005/8/layout/list1"/>
    <dgm:cxn modelId="{CDBA7AD0-E537-4C89-A3BE-139DA6FB295F}" type="presParOf" srcId="{377BF09A-222E-4937-A795-7A4258D0F5D6}" destId="{0B9E0790-3332-4252-B645-DA100988A8BD}" srcOrd="3" destOrd="0" presId="urn:microsoft.com/office/officeart/2005/8/layout/list1"/>
    <dgm:cxn modelId="{12DC8607-FB01-4D05-9472-CB0242B43F35}" type="presParOf" srcId="{377BF09A-222E-4937-A795-7A4258D0F5D6}" destId="{BFEA5445-50DE-4684-987E-9F1F651A7CB1}" srcOrd="4" destOrd="0" presId="urn:microsoft.com/office/officeart/2005/8/layout/list1"/>
    <dgm:cxn modelId="{F2ABAEF9-DF69-4B10-9D4C-5874676A2095}" type="presParOf" srcId="{BFEA5445-50DE-4684-987E-9F1F651A7CB1}" destId="{643F61F5-F617-478B-A953-7E4573D0220D}" srcOrd="0" destOrd="0" presId="urn:microsoft.com/office/officeart/2005/8/layout/list1"/>
    <dgm:cxn modelId="{4FDBDB71-E4B0-4CF3-AC9B-F231FC91269C}" type="presParOf" srcId="{BFEA5445-50DE-4684-987E-9F1F651A7CB1}" destId="{9CD06469-F34B-4432-ADB5-7C825FE94111}" srcOrd="1" destOrd="0" presId="urn:microsoft.com/office/officeart/2005/8/layout/list1"/>
    <dgm:cxn modelId="{DA44D26D-3018-445A-92D3-78CD22FE425E}" type="presParOf" srcId="{377BF09A-222E-4937-A795-7A4258D0F5D6}" destId="{F1C435CB-0864-441B-8524-6DD2EE189DE5}" srcOrd="5" destOrd="0" presId="urn:microsoft.com/office/officeart/2005/8/layout/list1"/>
    <dgm:cxn modelId="{146FB14D-A95F-43B9-80F2-DC8A22B27102}" type="presParOf" srcId="{377BF09A-222E-4937-A795-7A4258D0F5D6}" destId="{C6EBB0DE-782D-4729-AC1B-AFD6DD05183B}" srcOrd="6" destOrd="0" presId="urn:microsoft.com/office/officeart/2005/8/layout/list1"/>
    <dgm:cxn modelId="{B15D0746-33DA-4B42-BACB-17DF881ECF45}" type="presParOf" srcId="{377BF09A-222E-4937-A795-7A4258D0F5D6}" destId="{FFB6C9BD-743C-4271-96CE-B4DCBC77FDF8}" srcOrd="7" destOrd="0" presId="urn:microsoft.com/office/officeart/2005/8/layout/list1"/>
    <dgm:cxn modelId="{8A0DCA08-840F-402C-8CB8-7AA904732AA6}" type="presParOf" srcId="{377BF09A-222E-4937-A795-7A4258D0F5D6}" destId="{6FECFA36-77DF-4D44-A0EE-86BBB75610EB}" srcOrd="8" destOrd="0" presId="urn:microsoft.com/office/officeart/2005/8/layout/list1"/>
    <dgm:cxn modelId="{876CDBA4-A01E-41F0-9FCA-52B40E76E091}" type="presParOf" srcId="{6FECFA36-77DF-4D44-A0EE-86BBB75610EB}" destId="{A1E54DF6-9C4C-426D-98EB-FFBF48F1924C}" srcOrd="0" destOrd="0" presId="urn:microsoft.com/office/officeart/2005/8/layout/list1"/>
    <dgm:cxn modelId="{E7C09F93-10EE-48C5-980C-C25876E8AD2B}" type="presParOf" srcId="{6FECFA36-77DF-4D44-A0EE-86BBB75610EB}" destId="{EEBD306F-2B9A-4D2B-9193-3D815715E159}" srcOrd="1" destOrd="0" presId="urn:microsoft.com/office/officeart/2005/8/layout/list1"/>
    <dgm:cxn modelId="{D8678565-9555-4C1E-B4A8-1F5E806DE296}" type="presParOf" srcId="{377BF09A-222E-4937-A795-7A4258D0F5D6}" destId="{D60276C3-8AA5-49E7-A53A-2AD0071F10C7}" srcOrd="9" destOrd="0" presId="urn:microsoft.com/office/officeart/2005/8/layout/list1"/>
    <dgm:cxn modelId="{BBC8BCD8-9C74-4702-9442-032AC2DB3A62}" type="presParOf" srcId="{377BF09A-222E-4937-A795-7A4258D0F5D6}" destId="{651F067F-7FD3-49A0-930F-C390710D14CC}" srcOrd="10" destOrd="0" presId="urn:microsoft.com/office/officeart/2005/8/layout/list1"/>
    <dgm:cxn modelId="{C0F318D1-AF2A-4715-A7A9-93768EF7B51C}" type="presParOf" srcId="{377BF09A-222E-4937-A795-7A4258D0F5D6}" destId="{0DBAD9B9-D831-41B3-A7AB-BA43EC772A23}" srcOrd="11" destOrd="0" presId="urn:microsoft.com/office/officeart/2005/8/layout/list1"/>
    <dgm:cxn modelId="{AEA123A7-AC19-4858-B147-53A965DF9AF9}" type="presParOf" srcId="{377BF09A-222E-4937-A795-7A4258D0F5D6}" destId="{9FBB05F6-6B43-4838-BB56-D8204B1DFDBB}" srcOrd="12" destOrd="0" presId="urn:microsoft.com/office/officeart/2005/8/layout/list1"/>
    <dgm:cxn modelId="{9687C5F9-E845-4549-BD7A-4A5AB4305B74}" type="presParOf" srcId="{9FBB05F6-6B43-4838-BB56-D8204B1DFDBB}" destId="{2F6DCFC7-B128-4075-85AB-63906F54F199}" srcOrd="0" destOrd="0" presId="urn:microsoft.com/office/officeart/2005/8/layout/list1"/>
    <dgm:cxn modelId="{C6033F7B-9C7A-47A9-9FFC-2EC4B08FAB0C}" type="presParOf" srcId="{9FBB05F6-6B43-4838-BB56-D8204B1DFDBB}" destId="{EC1C5D96-D4E0-4B13-B90D-0A1CD7988876}" srcOrd="1" destOrd="0" presId="urn:microsoft.com/office/officeart/2005/8/layout/list1"/>
    <dgm:cxn modelId="{8FD2A142-C8CD-46E6-9D5C-650EF4990D47}" type="presParOf" srcId="{377BF09A-222E-4937-A795-7A4258D0F5D6}" destId="{397FDA66-0FF2-46F7-8CE5-9F46C70CC2C1}" srcOrd="13" destOrd="0" presId="urn:microsoft.com/office/officeart/2005/8/layout/list1"/>
    <dgm:cxn modelId="{E12F1B67-AE8B-44B9-B1C8-87931C0D537E}" type="presParOf" srcId="{377BF09A-222E-4937-A795-7A4258D0F5D6}" destId="{F50AFCC0-5C68-4512-ACDD-23FE4FACC4F8}" srcOrd="14" destOrd="0" presId="urn:microsoft.com/office/officeart/2005/8/layout/list1"/>
    <dgm:cxn modelId="{ED34DA43-8F61-4CD7-BF7A-08BE00F945A6}" type="presParOf" srcId="{377BF09A-222E-4937-A795-7A4258D0F5D6}" destId="{6D7C75E7-980E-47BF-9C8D-00ACBC24A328}" srcOrd="15" destOrd="0" presId="urn:microsoft.com/office/officeart/2005/8/layout/list1"/>
    <dgm:cxn modelId="{9FCC339B-E53B-4FFD-A5F9-6E7BC3FB0FE8}" type="presParOf" srcId="{377BF09A-222E-4937-A795-7A4258D0F5D6}" destId="{A95A0334-4C97-4DE8-A23B-974ACE57EEC7}" srcOrd="16" destOrd="0" presId="urn:microsoft.com/office/officeart/2005/8/layout/list1"/>
    <dgm:cxn modelId="{896E3945-9051-48CD-A184-811BD1A5E182}" type="presParOf" srcId="{A95A0334-4C97-4DE8-A23B-974ACE57EEC7}" destId="{381A60EF-0C43-4423-B991-350FA7A2C3C7}" srcOrd="0" destOrd="0" presId="urn:microsoft.com/office/officeart/2005/8/layout/list1"/>
    <dgm:cxn modelId="{9E5311BC-7EAC-4BE7-8EAA-1F57C0DF5461}" type="presParOf" srcId="{A95A0334-4C97-4DE8-A23B-974ACE57EEC7}" destId="{274FBB78-BBC1-4EBB-8038-D9338A246E2B}" srcOrd="1" destOrd="0" presId="urn:microsoft.com/office/officeart/2005/8/layout/list1"/>
    <dgm:cxn modelId="{6B9AB78C-D9D5-4933-BBB6-C420BA6679F6}" type="presParOf" srcId="{377BF09A-222E-4937-A795-7A4258D0F5D6}" destId="{DA9491EB-07C2-41F2-9F49-16D65D70B9E1}" srcOrd="17" destOrd="0" presId="urn:microsoft.com/office/officeart/2005/8/layout/list1"/>
    <dgm:cxn modelId="{E82CF0F9-8302-43FF-97ED-CBA18CCBAB7D}" type="presParOf" srcId="{377BF09A-222E-4937-A795-7A4258D0F5D6}" destId="{2086B887-67F7-4A1B-BADA-8683DBD4771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Self-contained </a:t>
          </a:r>
          <a:r>
            <a:rPr lang="en-US" sz="2000" b="1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Correlated </a:t>
          </a:r>
          <a:r>
            <a:rPr lang="en-US" sz="2000" b="1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These queries are written as standalone queries, without any dependencies on the outer query.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There queries reference one or more columns from the outer query and therefore, depend on the outer query.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0442C630-8D79-47A5-9DD2-67F4853597E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 self-contained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subquery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is processed once when the outer query runs and passes its results to the outer query.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2CF0114E-EF17-4CC3-A09A-F41AF77E0579}" type="parTrans" cxnId="{BD58C626-BAE5-4602-85BC-229D10B76D98}">
      <dgm:prSet/>
      <dgm:spPr/>
      <dgm:t>
        <a:bodyPr/>
        <a:lstStyle/>
        <a:p>
          <a:endParaRPr lang="en-US"/>
        </a:p>
      </dgm:t>
    </dgm:pt>
    <dgm:pt modelId="{4EE382FD-63F2-4170-BFB5-3166E9131DE9}" type="sibTrans" cxnId="{BD58C626-BAE5-4602-85BC-229D10B76D98}">
      <dgm:prSet/>
      <dgm:spPr/>
      <dgm:t>
        <a:bodyPr/>
        <a:lstStyle/>
        <a:p>
          <a:endParaRPr lang="en-US"/>
        </a:p>
      </dgm:t>
    </dgm:pt>
    <dgm:pt modelId="{0B44A530-F62F-4471-A4CC-1F27FDD1823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Correlated </a:t>
          </a:r>
          <a:r>
            <a:rPr lang="en-US" sz="1800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cannot be run separately from the outer query.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F0FFF37D-509A-4F2C-B9E9-FDBDD4A70DD2}" type="parTrans" cxnId="{4EF030E1-5AA4-470D-88EA-F7A090F5C65F}">
      <dgm:prSet/>
      <dgm:spPr/>
      <dgm:t>
        <a:bodyPr/>
        <a:lstStyle/>
        <a:p>
          <a:endParaRPr lang="en-US"/>
        </a:p>
      </dgm:t>
    </dgm:pt>
    <dgm:pt modelId="{6319A1E8-807B-49D8-80BB-95CB8239D98B}" type="sibTrans" cxnId="{4EF030E1-5AA4-470D-88EA-F7A090F5C65F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4EF030E1-5AA4-470D-88EA-F7A090F5C65F}" srcId="{275088F3-FD73-4104-BBCD-C6FE214E0400}" destId="{0B44A530-F62F-4471-A4CC-1F27FDD18237}" srcOrd="1" destOrd="0" parTransId="{F0FFF37D-509A-4F2C-B9E9-FDBDD4A70DD2}" sibTransId="{6319A1E8-807B-49D8-80BB-95CB8239D98B}"/>
    <dgm:cxn modelId="{1BBF0912-E565-432C-878A-96B1A5BAB6B9}" type="presOf" srcId="{275088F3-FD73-4104-BBCD-C6FE214E0400}" destId="{5395A427-A60F-4F4F-969D-04AC2D0CFDEB}" srcOrd="1" destOrd="0" presId="urn:microsoft.com/office/officeart/2005/8/layout/list1"/>
    <dgm:cxn modelId="{7937263C-22A9-4ED0-923A-DAA438C1DA23}" type="presOf" srcId="{275088F3-FD73-4104-BBCD-C6FE214E0400}" destId="{47486FD6-484A-4D85-9CB6-90D65D97FB36}" srcOrd="0" destOrd="0" presId="urn:microsoft.com/office/officeart/2005/8/layout/list1"/>
    <dgm:cxn modelId="{3B677E07-BDE6-471C-836B-57814956B25B}" type="presOf" srcId="{0B44A530-F62F-4471-A4CC-1F27FDD18237}" destId="{8DC4B880-6737-41E9-958C-8E33EF46D5F8}" srcOrd="0" destOrd="1" presId="urn:microsoft.com/office/officeart/2005/8/layout/list1"/>
    <dgm:cxn modelId="{59D936A8-1C71-495C-84A5-00DB9263AFE6}" type="presOf" srcId="{954AB44B-3D61-4133-AC00-466AFF18E51C}" destId="{5F8B0E50-DECC-4A7E-A46E-113C91AAFE14}" srcOrd="0" destOrd="0" presId="urn:microsoft.com/office/officeart/2005/8/layout/list1"/>
    <dgm:cxn modelId="{E0DCC48F-BBA0-4CBC-9082-977888E73A5E}" type="presOf" srcId="{304B30CD-3BA8-4D2C-8929-DF5230D332B6}" destId="{0A807732-00C6-4E5E-911B-A6F76F441E4E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81FE91AA-4CB1-4974-92AB-BC66C6F9D702}" type="presOf" srcId="{15B56A10-C47D-4965-B218-63412241D4C1}" destId="{8DC4B880-6737-41E9-958C-8E33EF46D5F8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BD58C626-BAE5-4602-85BC-229D10B76D98}" srcId="{0B42E06C-A1B3-48D7-9A25-3AED9FB785D1}" destId="{0442C630-8D79-47A5-9DD2-67F4853597EF}" srcOrd="1" destOrd="0" parTransId="{2CF0114E-EF17-4CC3-A09A-F41AF77E0579}" sibTransId="{4EE382FD-63F2-4170-BFB5-3166E9131DE9}"/>
    <dgm:cxn modelId="{AC1755C7-AB25-4F09-B2B6-D2A619B2D952}" type="presOf" srcId="{0442C630-8D79-47A5-9DD2-67F4853597EF}" destId="{5F8B0E50-DECC-4A7E-A46E-113C91AAFE14}" srcOrd="0" destOrd="1" presId="urn:microsoft.com/office/officeart/2005/8/layout/list1"/>
    <dgm:cxn modelId="{36B53C46-5125-4FD3-95B6-64EC0DA329BF}" type="presOf" srcId="{0B42E06C-A1B3-48D7-9A25-3AED9FB785D1}" destId="{D8815EEF-E9C4-475D-A970-0FBE57B256A3}" srcOrd="1" destOrd="0" presId="urn:microsoft.com/office/officeart/2005/8/layout/list1"/>
    <dgm:cxn modelId="{3AF897BC-33E9-4470-A8B1-C25212CCC7CC}" type="presOf" srcId="{0B42E06C-A1B3-48D7-9A25-3AED9FB785D1}" destId="{F0AFF909-226B-4EF5-8D95-F4C97BC1E02A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7FB29FBF-BD20-4939-A26F-501F4EE591F5}" type="presParOf" srcId="{0A807732-00C6-4E5E-911B-A6F76F441E4E}" destId="{2F2ADDF7-5497-4730-91DE-E6E853F1FEEF}" srcOrd="0" destOrd="0" presId="urn:microsoft.com/office/officeart/2005/8/layout/list1"/>
    <dgm:cxn modelId="{F62E1F85-4E57-49B1-8FCB-6788096072C4}" type="presParOf" srcId="{2F2ADDF7-5497-4730-91DE-E6E853F1FEEF}" destId="{F0AFF909-226B-4EF5-8D95-F4C97BC1E02A}" srcOrd="0" destOrd="0" presId="urn:microsoft.com/office/officeart/2005/8/layout/list1"/>
    <dgm:cxn modelId="{60128EF5-9A16-4267-BDB9-4C98428C96D2}" type="presParOf" srcId="{2F2ADDF7-5497-4730-91DE-E6E853F1FEEF}" destId="{D8815EEF-E9C4-475D-A970-0FBE57B256A3}" srcOrd="1" destOrd="0" presId="urn:microsoft.com/office/officeart/2005/8/layout/list1"/>
    <dgm:cxn modelId="{5DC664D7-69DD-40D5-93E4-0194102EAAE6}" type="presParOf" srcId="{0A807732-00C6-4E5E-911B-A6F76F441E4E}" destId="{76FC94D9-3208-439C-A63E-D27D71A45C0D}" srcOrd="1" destOrd="0" presId="urn:microsoft.com/office/officeart/2005/8/layout/list1"/>
    <dgm:cxn modelId="{FE4264F2-430F-432B-BEE4-977B2AE1726E}" type="presParOf" srcId="{0A807732-00C6-4E5E-911B-A6F76F441E4E}" destId="{5F8B0E50-DECC-4A7E-A46E-113C91AAFE14}" srcOrd="2" destOrd="0" presId="urn:microsoft.com/office/officeart/2005/8/layout/list1"/>
    <dgm:cxn modelId="{6FCEC705-9C83-4F7A-97DF-EB02138A889E}" type="presParOf" srcId="{0A807732-00C6-4E5E-911B-A6F76F441E4E}" destId="{08587B01-25D5-451E-BC18-60B04AFD5367}" srcOrd="3" destOrd="0" presId="urn:microsoft.com/office/officeart/2005/8/layout/list1"/>
    <dgm:cxn modelId="{927976D4-7414-4F19-97C0-0AE166EE2FBB}" type="presParOf" srcId="{0A807732-00C6-4E5E-911B-A6F76F441E4E}" destId="{C3941E73-59DF-4947-A40C-DDF97525D13A}" srcOrd="4" destOrd="0" presId="urn:microsoft.com/office/officeart/2005/8/layout/list1"/>
    <dgm:cxn modelId="{B20735C4-844F-48A9-BDCF-52888FDEC4D5}" type="presParOf" srcId="{C3941E73-59DF-4947-A40C-DDF97525D13A}" destId="{47486FD6-484A-4D85-9CB6-90D65D97FB36}" srcOrd="0" destOrd="0" presId="urn:microsoft.com/office/officeart/2005/8/layout/list1"/>
    <dgm:cxn modelId="{BCD4354A-020C-4BDF-A173-CDF38C5301CF}" type="presParOf" srcId="{C3941E73-59DF-4947-A40C-DDF97525D13A}" destId="{5395A427-A60F-4F4F-969D-04AC2D0CFDEB}" srcOrd="1" destOrd="0" presId="urn:microsoft.com/office/officeart/2005/8/layout/list1"/>
    <dgm:cxn modelId="{AFE13497-5C15-4A9A-BA0E-5F5C3A4065CC}" type="presParOf" srcId="{0A807732-00C6-4E5E-911B-A6F76F441E4E}" destId="{8EF1C548-5960-4AC1-A6DC-AD70AFD0AD0B}" srcOrd="5" destOrd="0" presId="urn:microsoft.com/office/officeart/2005/8/layout/list1"/>
    <dgm:cxn modelId="{57B722F2-4BEE-4E28-BB29-9E86AD7FC538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2000" b="1" dirty="0" smtClean="0">
              <a:latin typeface="Calibri" pitchFamily="34" charset="0"/>
              <a:cs typeface="Calibri" pitchFamily="34" charset="0"/>
            </a:rPr>
            <a:t>Left Outer Join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Right Outer Join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2" custScaleX="90476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2" custScaleX="904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66A1CB01-0D25-4DCB-A6FB-FF5E3407B0CC}" type="presOf" srcId="{D9B449A0-FF94-4713-9A9A-058D7F6B71B9}" destId="{F795D8E3-ADA7-4953-8642-733E088841CD}" srcOrd="0" destOrd="0" presId="urn:microsoft.com/office/officeart/2005/8/layout/list1"/>
    <dgm:cxn modelId="{EDB64433-208B-4F1C-96EF-08CAC9EC29D6}" type="presOf" srcId="{E2855558-389B-4591-8564-2A29B4C32D65}" destId="{9CD06469-F34B-4432-ADB5-7C825FE94111}" srcOrd="1" destOrd="0" presId="urn:microsoft.com/office/officeart/2005/8/layout/list1"/>
    <dgm:cxn modelId="{7572940A-59BA-4CEF-9EC5-92DDD92F5AC8}" type="presOf" srcId="{E2855558-389B-4591-8564-2A29B4C32D65}" destId="{643F61F5-F617-478B-A953-7E4573D0220D}" srcOrd="0" destOrd="0" presId="urn:microsoft.com/office/officeart/2005/8/layout/list1"/>
    <dgm:cxn modelId="{895C7766-D417-4638-95E6-C0D9ADE98087}" type="presOf" srcId="{D9B449A0-FF94-4713-9A9A-058D7F6B71B9}" destId="{46B940FC-8FA1-4568-B447-0EEB4A38217C}" srcOrd="1" destOrd="0" presId="urn:microsoft.com/office/officeart/2005/8/layout/list1"/>
    <dgm:cxn modelId="{695CFA5E-7D41-4EC7-99BC-42FE93A10BD2}" type="presOf" srcId="{91346CAC-A78E-4DA3-B22E-CEA49EBE4226}" destId="{377BF09A-222E-4937-A795-7A4258D0F5D6}" srcOrd="0" destOrd="0" presId="urn:microsoft.com/office/officeart/2005/8/layout/list1"/>
    <dgm:cxn modelId="{70348EF4-0D8F-42B7-9B1B-80CDE4F2E9BD}" type="presParOf" srcId="{377BF09A-222E-4937-A795-7A4258D0F5D6}" destId="{ED0E1027-549B-49E6-9D59-3B13C1AC4FD2}" srcOrd="0" destOrd="0" presId="urn:microsoft.com/office/officeart/2005/8/layout/list1"/>
    <dgm:cxn modelId="{75954617-7CD4-4B8D-8C0C-1FB1D5FC039D}" type="presParOf" srcId="{ED0E1027-549B-49E6-9D59-3B13C1AC4FD2}" destId="{F795D8E3-ADA7-4953-8642-733E088841CD}" srcOrd="0" destOrd="0" presId="urn:microsoft.com/office/officeart/2005/8/layout/list1"/>
    <dgm:cxn modelId="{984837C3-5CD9-4902-B1D4-29C01ADF618B}" type="presParOf" srcId="{ED0E1027-549B-49E6-9D59-3B13C1AC4FD2}" destId="{46B940FC-8FA1-4568-B447-0EEB4A38217C}" srcOrd="1" destOrd="0" presId="urn:microsoft.com/office/officeart/2005/8/layout/list1"/>
    <dgm:cxn modelId="{A29E18DD-A99E-4C4E-AF3F-555CFDF04990}" type="presParOf" srcId="{377BF09A-222E-4937-A795-7A4258D0F5D6}" destId="{E375144E-1A36-4173-80BF-99CA453AF7E6}" srcOrd="1" destOrd="0" presId="urn:microsoft.com/office/officeart/2005/8/layout/list1"/>
    <dgm:cxn modelId="{3495DA50-5E99-4240-8375-84F4856FF039}" type="presParOf" srcId="{377BF09A-222E-4937-A795-7A4258D0F5D6}" destId="{FE437422-C560-4C42-8C7A-0DA04E55B9BB}" srcOrd="2" destOrd="0" presId="urn:microsoft.com/office/officeart/2005/8/layout/list1"/>
    <dgm:cxn modelId="{E025878B-A7C4-4212-A40E-E1128BC30FDF}" type="presParOf" srcId="{377BF09A-222E-4937-A795-7A4258D0F5D6}" destId="{0B9E0790-3332-4252-B645-DA100988A8BD}" srcOrd="3" destOrd="0" presId="urn:microsoft.com/office/officeart/2005/8/layout/list1"/>
    <dgm:cxn modelId="{A97B8EA1-5CFF-4A0D-A2FC-5D529C173A10}" type="presParOf" srcId="{377BF09A-222E-4937-A795-7A4258D0F5D6}" destId="{BFEA5445-50DE-4684-987E-9F1F651A7CB1}" srcOrd="4" destOrd="0" presId="urn:microsoft.com/office/officeart/2005/8/layout/list1"/>
    <dgm:cxn modelId="{EB7E031C-9612-4595-AA32-09499CEA0BAF}" type="presParOf" srcId="{BFEA5445-50DE-4684-987E-9F1F651A7CB1}" destId="{643F61F5-F617-478B-A953-7E4573D0220D}" srcOrd="0" destOrd="0" presId="urn:microsoft.com/office/officeart/2005/8/layout/list1"/>
    <dgm:cxn modelId="{15E5E80E-816B-4505-A765-59DC764B1815}" type="presParOf" srcId="{BFEA5445-50DE-4684-987E-9F1F651A7CB1}" destId="{9CD06469-F34B-4432-ADB5-7C825FE94111}" srcOrd="1" destOrd="0" presId="urn:microsoft.com/office/officeart/2005/8/layout/list1"/>
    <dgm:cxn modelId="{A4293EDC-562F-4C70-9DA2-593D2A4F01B9}" type="presParOf" srcId="{377BF09A-222E-4937-A795-7A4258D0F5D6}" destId="{F1C435CB-0864-441B-8524-6DD2EE189DE5}" srcOrd="5" destOrd="0" presId="urn:microsoft.com/office/officeart/2005/8/layout/list1"/>
    <dgm:cxn modelId="{ACA2EC8A-01E0-49A5-8FE1-01590EAA9835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Insert a new row from the source if the row is missing in the target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Update a target row if a record already exists in the source table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Delete a target row if the row is missing in the source table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3" custScaleX="131292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3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3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A573719C-0B7B-43F0-90D5-B8D3D00915CA}" type="presOf" srcId="{91346CAC-A78E-4DA3-B22E-CEA49EBE4226}" destId="{377BF09A-222E-4937-A795-7A4258D0F5D6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DB816CC7-8072-4661-8C39-B2082C715F5D}" type="presOf" srcId="{D9B449A0-FF94-4713-9A9A-058D7F6B71B9}" destId="{46B940FC-8FA1-4568-B447-0EEB4A38217C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23D3644D-776B-45C9-A0C1-2A547D608ABC}" type="presOf" srcId="{E2855558-389B-4591-8564-2A29B4C32D65}" destId="{643F61F5-F617-478B-A953-7E4573D0220D}" srcOrd="0" destOrd="0" presId="urn:microsoft.com/office/officeart/2005/8/layout/list1"/>
    <dgm:cxn modelId="{A2B82940-E194-4E4A-AC21-EDF0E745D411}" type="presOf" srcId="{AF1790DE-E36E-4506-8B4B-73498403BC3A}" destId="{A1E54DF6-9C4C-426D-98EB-FFBF48F1924C}" srcOrd="0" destOrd="0" presId="urn:microsoft.com/office/officeart/2005/8/layout/list1"/>
    <dgm:cxn modelId="{0B5C4A51-345C-4799-9F11-CCE5D9F45D4E}" type="presOf" srcId="{E2855558-389B-4591-8564-2A29B4C32D65}" destId="{9CD06469-F34B-4432-ADB5-7C825FE94111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52C8E00F-1AA1-4FB1-96D5-C7124A1B64B4}" type="presOf" srcId="{D9B449A0-FF94-4713-9A9A-058D7F6B71B9}" destId="{F795D8E3-ADA7-4953-8642-733E088841CD}" srcOrd="0" destOrd="0" presId="urn:microsoft.com/office/officeart/2005/8/layout/list1"/>
    <dgm:cxn modelId="{12C49E31-ACC0-4EC9-8593-BC0D3B75E8F5}" type="presOf" srcId="{AF1790DE-E36E-4506-8B4B-73498403BC3A}" destId="{EEBD306F-2B9A-4D2B-9193-3D815715E159}" srcOrd="1" destOrd="0" presId="urn:microsoft.com/office/officeart/2005/8/layout/list1"/>
    <dgm:cxn modelId="{0296C612-7796-4696-AE63-26DFA0A78321}" type="presParOf" srcId="{377BF09A-222E-4937-A795-7A4258D0F5D6}" destId="{ED0E1027-549B-49E6-9D59-3B13C1AC4FD2}" srcOrd="0" destOrd="0" presId="urn:microsoft.com/office/officeart/2005/8/layout/list1"/>
    <dgm:cxn modelId="{160B2B52-5306-410C-AD30-CEAFFEBE418E}" type="presParOf" srcId="{ED0E1027-549B-49E6-9D59-3B13C1AC4FD2}" destId="{F795D8E3-ADA7-4953-8642-733E088841CD}" srcOrd="0" destOrd="0" presId="urn:microsoft.com/office/officeart/2005/8/layout/list1"/>
    <dgm:cxn modelId="{9BE0772A-7FEB-49EB-AF9E-ED7D850C7EBC}" type="presParOf" srcId="{ED0E1027-549B-49E6-9D59-3B13C1AC4FD2}" destId="{46B940FC-8FA1-4568-B447-0EEB4A38217C}" srcOrd="1" destOrd="0" presId="urn:microsoft.com/office/officeart/2005/8/layout/list1"/>
    <dgm:cxn modelId="{909CA1E2-8670-4976-8EB6-79EA1063209F}" type="presParOf" srcId="{377BF09A-222E-4937-A795-7A4258D0F5D6}" destId="{E375144E-1A36-4173-80BF-99CA453AF7E6}" srcOrd="1" destOrd="0" presId="urn:microsoft.com/office/officeart/2005/8/layout/list1"/>
    <dgm:cxn modelId="{A8C154C5-D04C-4F2E-93DD-16889A15C2BD}" type="presParOf" srcId="{377BF09A-222E-4937-A795-7A4258D0F5D6}" destId="{FE437422-C560-4C42-8C7A-0DA04E55B9BB}" srcOrd="2" destOrd="0" presId="urn:microsoft.com/office/officeart/2005/8/layout/list1"/>
    <dgm:cxn modelId="{E1E75C00-B040-4A9C-934F-5AC7F731E83B}" type="presParOf" srcId="{377BF09A-222E-4937-A795-7A4258D0F5D6}" destId="{0B9E0790-3332-4252-B645-DA100988A8BD}" srcOrd="3" destOrd="0" presId="urn:microsoft.com/office/officeart/2005/8/layout/list1"/>
    <dgm:cxn modelId="{4FF7CFCD-15A3-4DFE-9EFB-9DF2C18AAB95}" type="presParOf" srcId="{377BF09A-222E-4937-A795-7A4258D0F5D6}" destId="{BFEA5445-50DE-4684-987E-9F1F651A7CB1}" srcOrd="4" destOrd="0" presId="urn:microsoft.com/office/officeart/2005/8/layout/list1"/>
    <dgm:cxn modelId="{CA784303-6C10-4062-A542-F4FB0C00E82C}" type="presParOf" srcId="{BFEA5445-50DE-4684-987E-9F1F651A7CB1}" destId="{643F61F5-F617-478B-A953-7E4573D0220D}" srcOrd="0" destOrd="0" presId="urn:microsoft.com/office/officeart/2005/8/layout/list1"/>
    <dgm:cxn modelId="{865E4B27-C9F7-4867-BB7A-416340234925}" type="presParOf" srcId="{BFEA5445-50DE-4684-987E-9F1F651A7CB1}" destId="{9CD06469-F34B-4432-ADB5-7C825FE94111}" srcOrd="1" destOrd="0" presId="urn:microsoft.com/office/officeart/2005/8/layout/list1"/>
    <dgm:cxn modelId="{37268ABE-AB34-4954-B460-E8CAA12CBD21}" type="presParOf" srcId="{377BF09A-222E-4937-A795-7A4258D0F5D6}" destId="{F1C435CB-0864-441B-8524-6DD2EE189DE5}" srcOrd="5" destOrd="0" presId="urn:microsoft.com/office/officeart/2005/8/layout/list1"/>
    <dgm:cxn modelId="{C78E0A4C-A467-48AA-96C8-88AC834E7CBF}" type="presParOf" srcId="{377BF09A-222E-4937-A795-7A4258D0F5D6}" destId="{C6EBB0DE-782D-4729-AC1B-AFD6DD05183B}" srcOrd="6" destOrd="0" presId="urn:microsoft.com/office/officeart/2005/8/layout/list1"/>
    <dgm:cxn modelId="{230C3F4D-2F98-4EF9-85C7-5D606F61A3AD}" type="presParOf" srcId="{377BF09A-222E-4937-A795-7A4258D0F5D6}" destId="{FFB6C9BD-743C-4271-96CE-B4DCBC77FDF8}" srcOrd="7" destOrd="0" presId="urn:microsoft.com/office/officeart/2005/8/layout/list1"/>
    <dgm:cxn modelId="{E2BF39DA-21D5-458B-9264-D965E032AB17}" type="presParOf" srcId="{377BF09A-222E-4937-A795-7A4258D0F5D6}" destId="{6FECFA36-77DF-4D44-A0EE-86BBB75610EB}" srcOrd="8" destOrd="0" presId="urn:microsoft.com/office/officeart/2005/8/layout/list1"/>
    <dgm:cxn modelId="{1ABBA5B8-B7B7-43F0-BDC9-157988C17304}" type="presParOf" srcId="{6FECFA36-77DF-4D44-A0EE-86BBB75610EB}" destId="{A1E54DF6-9C4C-426D-98EB-FFBF48F1924C}" srcOrd="0" destOrd="0" presId="urn:microsoft.com/office/officeart/2005/8/layout/list1"/>
    <dgm:cxn modelId="{66C844B5-9BD5-49AB-8D25-E16481808157}" type="presParOf" srcId="{6FECFA36-77DF-4D44-A0EE-86BBB75610EB}" destId="{EEBD306F-2B9A-4D2B-9193-3D815715E159}" srcOrd="1" destOrd="0" presId="urn:microsoft.com/office/officeart/2005/8/layout/list1"/>
    <dgm:cxn modelId="{09B8D0DC-01FC-4FD9-8B28-09FEEF3D29F8}" type="presParOf" srcId="{377BF09A-222E-4937-A795-7A4258D0F5D6}" destId="{D60276C3-8AA5-49E7-A53A-2AD0071F10C7}" srcOrd="9" destOrd="0" presId="urn:microsoft.com/office/officeart/2005/8/layout/list1"/>
    <dgm:cxn modelId="{CE50FBCC-90EC-4600-B38E-CC770E21E959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CTEs are limited in scope to the execution of the outer query. Hence, when the outer query ends, the lifetime of the CTE will end.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You need to define a name for a CTE and also, define unique names for each of the columns referenced in the SELECT clause of the CTE.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It is possible to use inline or external aliases for columns in CTEs.</a:t>
          </a: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AA881CF4-5E4F-4B49-8F7D-6D5E699B506C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A single CTE can be referenced multiple times in the same query with one definition.</a:t>
          </a:r>
        </a:p>
      </dgm:t>
    </dgm:pt>
    <dgm:pt modelId="{3838537D-5DCB-472A-8FBF-1BA51F3F3E1E}" type="parTrans" cxnId="{C01814FC-C13F-4A8E-8605-CC3B746648A9}">
      <dgm:prSet/>
      <dgm:spPr/>
      <dgm:t>
        <a:bodyPr/>
        <a:lstStyle/>
        <a:p>
          <a:endParaRPr lang="en-US"/>
        </a:p>
      </dgm:t>
    </dgm:pt>
    <dgm:pt modelId="{7D0A558D-732C-408D-953B-3703C5830B02}" type="sibTrans" cxnId="{C01814FC-C13F-4A8E-8605-CC3B746648A9}">
      <dgm:prSet/>
      <dgm:spPr/>
      <dgm:t>
        <a:bodyPr/>
        <a:lstStyle/>
        <a:p>
          <a:endParaRPr lang="en-US"/>
        </a:p>
      </dgm:t>
    </dgm:pt>
    <dgm:pt modelId="{99FFF584-5CAF-4F54-83F1-99A4C4446703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Multiple CTEs can also be defined in the same WITH clause. </a:t>
          </a:r>
        </a:p>
      </dgm:t>
    </dgm:pt>
    <dgm:pt modelId="{451B4C97-CA54-4ACB-A862-3D271AB9C0A6}" type="parTrans" cxnId="{44EB1035-18B8-4D52-993A-426354D9A43C}">
      <dgm:prSet/>
      <dgm:spPr/>
      <dgm:t>
        <a:bodyPr/>
        <a:lstStyle/>
        <a:p>
          <a:endParaRPr lang="en-US"/>
        </a:p>
      </dgm:t>
    </dgm:pt>
    <dgm:pt modelId="{A9DD7E2D-2319-409C-B664-0AE717523BBA}" type="sibTrans" cxnId="{44EB1035-18B8-4D52-993A-426354D9A43C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5" custScaleX="131292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5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5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DBAD9B9-D831-41B3-A7AB-BA43EC772A23}" type="pres">
      <dgm:prSet presAssocID="{43FE062E-EA32-4A5A-A7FE-EEBE294F89F8}" presName="spaceBetweenRectangles" presStyleCnt="0"/>
      <dgm:spPr/>
    </dgm:pt>
    <dgm:pt modelId="{09EE054F-D3EB-4B83-ABF6-C4BFDB86E9F1}" type="pres">
      <dgm:prSet presAssocID="{AA881CF4-5E4F-4B49-8F7D-6D5E699B506C}" presName="parentLin" presStyleCnt="0"/>
      <dgm:spPr/>
    </dgm:pt>
    <dgm:pt modelId="{930740D8-47DB-45E7-BA57-BB3892C7FC4C}" type="pres">
      <dgm:prSet presAssocID="{AA881CF4-5E4F-4B49-8F7D-6D5E699B506C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44F8AAB3-1298-4280-9312-DBE3F7A483B8}" type="pres">
      <dgm:prSet presAssocID="{AA881CF4-5E4F-4B49-8F7D-6D5E699B506C}" presName="parentText" presStyleLbl="node1" presStyleIdx="3" presStyleCnt="5" custScaleX="13336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A8BD2-1BB6-4FB8-B90E-3587A0CD2BD8}" type="pres">
      <dgm:prSet presAssocID="{AA881CF4-5E4F-4B49-8F7D-6D5E699B506C}" presName="negativeSpace" presStyleCnt="0"/>
      <dgm:spPr/>
    </dgm:pt>
    <dgm:pt modelId="{47B5D583-6D13-4D7E-A47C-68988EA356A6}" type="pres">
      <dgm:prSet presAssocID="{AA881CF4-5E4F-4B49-8F7D-6D5E699B506C}" presName="childText" presStyleLbl="conFgAcc1" presStyleIdx="3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3CAB58B-8593-4C4D-B527-32E0023A50CD}" type="pres">
      <dgm:prSet presAssocID="{7D0A558D-732C-408D-953B-3703C5830B02}" presName="spaceBetweenRectangles" presStyleCnt="0"/>
      <dgm:spPr/>
    </dgm:pt>
    <dgm:pt modelId="{01B55732-7709-46D4-9706-A2169C7D3193}" type="pres">
      <dgm:prSet presAssocID="{99FFF584-5CAF-4F54-83F1-99A4C4446703}" presName="parentLin" presStyleCnt="0"/>
      <dgm:spPr/>
    </dgm:pt>
    <dgm:pt modelId="{692C178E-5F69-4F3F-ACA6-535AF1A390E2}" type="pres">
      <dgm:prSet presAssocID="{99FFF584-5CAF-4F54-83F1-99A4C4446703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E888E700-2C1F-4C65-9730-1A0D75332425}" type="pres">
      <dgm:prSet presAssocID="{99FFF584-5CAF-4F54-83F1-99A4C4446703}" presName="parentText" presStyleLbl="node1" presStyleIdx="4" presStyleCnt="5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757D0-A5C4-4556-A29B-2569F32A3335}" type="pres">
      <dgm:prSet presAssocID="{99FFF584-5CAF-4F54-83F1-99A4C4446703}" presName="negativeSpace" presStyleCnt="0"/>
      <dgm:spPr/>
    </dgm:pt>
    <dgm:pt modelId="{289B43D6-147A-4D2C-9EA9-F006CBEA2D54}" type="pres">
      <dgm:prSet presAssocID="{99FFF584-5CAF-4F54-83F1-99A4C4446703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855E55AA-0F92-4A08-8C32-D9E090A81DF3}" type="presOf" srcId="{AF1790DE-E36E-4506-8B4B-73498403BC3A}" destId="{A1E54DF6-9C4C-426D-98EB-FFBF48F1924C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68B6261A-B961-4DB0-93A9-2270F37937DF}" type="presOf" srcId="{99FFF584-5CAF-4F54-83F1-99A4C4446703}" destId="{E888E700-2C1F-4C65-9730-1A0D75332425}" srcOrd="1" destOrd="0" presId="urn:microsoft.com/office/officeart/2005/8/layout/list1"/>
    <dgm:cxn modelId="{B7403A20-8B8C-4849-BDCD-D77237F589B3}" type="presOf" srcId="{99FFF584-5CAF-4F54-83F1-99A4C4446703}" destId="{692C178E-5F69-4F3F-ACA6-535AF1A390E2}" srcOrd="0" destOrd="0" presId="urn:microsoft.com/office/officeart/2005/8/layout/list1"/>
    <dgm:cxn modelId="{C01814FC-C13F-4A8E-8605-CC3B746648A9}" srcId="{91346CAC-A78E-4DA3-B22E-CEA49EBE4226}" destId="{AA881CF4-5E4F-4B49-8F7D-6D5E699B506C}" srcOrd="3" destOrd="0" parTransId="{3838537D-5DCB-472A-8FBF-1BA51F3F3E1E}" sibTransId="{7D0A558D-732C-408D-953B-3703C5830B02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DE264280-37F1-468D-A4E7-57080E797E91}" type="presOf" srcId="{E2855558-389B-4591-8564-2A29B4C32D65}" destId="{9CD06469-F34B-4432-ADB5-7C825FE94111}" srcOrd="1" destOrd="0" presId="urn:microsoft.com/office/officeart/2005/8/layout/list1"/>
    <dgm:cxn modelId="{A3F726B1-CA60-45CF-AB7C-56D75C9ED2B9}" type="presOf" srcId="{AA881CF4-5E4F-4B49-8F7D-6D5E699B506C}" destId="{930740D8-47DB-45E7-BA57-BB3892C7FC4C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F13D2E1-12AF-4A17-BE2C-710AE51D23D0}" type="presOf" srcId="{91346CAC-A78E-4DA3-B22E-CEA49EBE4226}" destId="{377BF09A-222E-4937-A795-7A4258D0F5D6}" srcOrd="0" destOrd="0" presId="urn:microsoft.com/office/officeart/2005/8/layout/list1"/>
    <dgm:cxn modelId="{026336DF-0BE0-4E99-9B14-208061BDE61A}" type="presOf" srcId="{D9B449A0-FF94-4713-9A9A-058D7F6B71B9}" destId="{F795D8E3-ADA7-4953-8642-733E088841CD}" srcOrd="0" destOrd="0" presId="urn:microsoft.com/office/officeart/2005/8/layout/list1"/>
    <dgm:cxn modelId="{B621127A-6936-4BE3-B448-F348084292F7}" type="presOf" srcId="{AF1790DE-E36E-4506-8B4B-73498403BC3A}" destId="{EEBD306F-2B9A-4D2B-9193-3D815715E159}" srcOrd="1" destOrd="0" presId="urn:microsoft.com/office/officeart/2005/8/layout/list1"/>
    <dgm:cxn modelId="{44EB1035-18B8-4D52-993A-426354D9A43C}" srcId="{91346CAC-A78E-4DA3-B22E-CEA49EBE4226}" destId="{99FFF584-5CAF-4F54-83F1-99A4C4446703}" srcOrd="4" destOrd="0" parTransId="{451B4C97-CA54-4ACB-A862-3D271AB9C0A6}" sibTransId="{A9DD7E2D-2319-409C-B664-0AE717523BBA}"/>
    <dgm:cxn modelId="{8DC9137C-CA91-4721-BB53-AFFDC140D80F}" type="presOf" srcId="{AA881CF4-5E4F-4B49-8F7D-6D5E699B506C}" destId="{44F8AAB3-1298-4280-9312-DBE3F7A483B8}" srcOrd="1" destOrd="0" presId="urn:microsoft.com/office/officeart/2005/8/layout/list1"/>
    <dgm:cxn modelId="{F4E27DCD-9CFD-4EC7-BA5D-0C10F08C41FF}" type="presOf" srcId="{D9B449A0-FF94-4713-9A9A-058D7F6B71B9}" destId="{46B940FC-8FA1-4568-B447-0EEB4A38217C}" srcOrd="1" destOrd="0" presId="urn:microsoft.com/office/officeart/2005/8/layout/list1"/>
    <dgm:cxn modelId="{3A5D2E34-2C34-4C3B-AB4D-43181E39F2B1}" type="presOf" srcId="{E2855558-389B-4591-8564-2A29B4C32D65}" destId="{643F61F5-F617-478B-A953-7E4573D0220D}" srcOrd="0" destOrd="0" presId="urn:microsoft.com/office/officeart/2005/8/layout/list1"/>
    <dgm:cxn modelId="{304D65DA-7F56-460B-A5E1-210661413E49}" type="presParOf" srcId="{377BF09A-222E-4937-A795-7A4258D0F5D6}" destId="{ED0E1027-549B-49E6-9D59-3B13C1AC4FD2}" srcOrd="0" destOrd="0" presId="urn:microsoft.com/office/officeart/2005/8/layout/list1"/>
    <dgm:cxn modelId="{1E3750C4-0BDB-468E-B56E-8CB553A0F61F}" type="presParOf" srcId="{ED0E1027-549B-49E6-9D59-3B13C1AC4FD2}" destId="{F795D8E3-ADA7-4953-8642-733E088841CD}" srcOrd="0" destOrd="0" presId="urn:microsoft.com/office/officeart/2005/8/layout/list1"/>
    <dgm:cxn modelId="{0DB8C32A-187E-4FCF-A28F-3A880CDE01E0}" type="presParOf" srcId="{ED0E1027-549B-49E6-9D59-3B13C1AC4FD2}" destId="{46B940FC-8FA1-4568-B447-0EEB4A38217C}" srcOrd="1" destOrd="0" presId="urn:microsoft.com/office/officeart/2005/8/layout/list1"/>
    <dgm:cxn modelId="{89AC8CCD-D440-4591-94A6-F36CFB174240}" type="presParOf" srcId="{377BF09A-222E-4937-A795-7A4258D0F5D6}" destId="{E375144E-1A36-4173-80BF-99CA453AF7E6}" srcOrd="1" destOrd="0" presId="urn:microsoft.com/office/officeart/2005/8/layout/list1"/>
    <dgm:cxn modelId="{7B08EF26-9FBA-486C-80A3-6144D76D7C2F}" type="presParOf" srcId="{377BF09A-222E-4937-A795-7A4258D0F5D6}" destId="{FE437422-C560-4C42-8C7A-0DA04E55B9BB}" srcOrd="2" destOrd="0" presId="urn:microsoft.com/office/officeart/2005/8/layout/list1"/>
    <dgm:cxn modelId="{1831CB90-72E7-4538-904E-A34EC8CCB0B6}" type="presParOf" srcId="{377BF09A-222E-4937-A795-7A4258D0F5D6}" destId="{0B9E0790-3332-4252-B645-DA100988A8BD}" srcOrd="3" destOrd="0" presId="urn:microsoft.com/office/officeart/2005/8/layout/list1"/>
    <dgm:cxn modelId="{677650D3-0B44-4390-98CF-1BD9AE11B1E3}" type="presParOf" srcId="{377BF09A-222E-4937-A795-7A4258D0F5D6}" destId="{BFEA5445-50DE-4684-987E-9F1F651A7CB1}" srcOrd="4" destOrd="0" presId="urn:microsoft.com/office/officeart/2005/8/layout/list1"/>
    <dgm:cxn modelId="{238B9ED3-BB79-40AA-A7CF-C812E19DF608}" type="presParOf" srcId="{BFEA5445-50DE-4684-987E-9F1F651A7CB1}" destId="{643F61F5-F617-478B-A953-7E4573D0220D}" srcOrd="0" destOrd="0" presId="urn:microsoft.com/office/officeart/2005/8/layout/list1"/>
    <dgm:cxn modelId="{6FAA0169-801B-46EE-81B0-82278D522862}" type="presParOf" srcId="{BFEA5445-50DE-4684-987E-9F1F651A7CB1}" destId="{9CD06469-F34B-4432-ADB5-7C825FE94111}" srcOrd="1" destOrd="0" presId="urn:microsoft.com/office/officeart/2005/8/layout/list1"/>
    <dgm:cxn modelId="{3EC7409E-E7EB-4082-8469-F27429F76A91}" type="presParOf" srcId="{377BF09A-222E-4937-A795-7A4258D0F5D6}" destId="{F1C435CB-0864-441B-8524-6DD2EE189DE5}" srcOrd="5" destOrd="0" presId="urn:microsoft.com/office/officeart/2005/8/layout/list1"/>
    <dgm:cxn modelId="{DD52B444-5E1A-48ED-A843-A59AF90E68A3}" type="presParOf" srcId="{377BF09A-222E-4937-A795-7A4258D0F5D6}" destId="{C6EBB0DE-782D-4729-AC1B-AFD6DD05183B}" srcOrd="6" destOrd="0" presId="urn:microsoft.com/office/officeart/2005/8/layout/list1"/>
    <dgm:cxn modelId="{58F30814-64B9-4865-870F-B5825EC2E461}" type="presParOf" srcId="{377BF09A-222E-4937-A795-7A4258D0F5D6}" destId="{FFB6C9BD-743C-4271-96CE-B4DCBC77FDF8}" srcOrd="7" destOrd="0" presId="urn:microsoft.com/office/officeart/2005/8/layout/list1"/>
    <dgm:cxn modelId="{BB370C53-0472-44C4-9C83-A7770D5AF059}" type="presParOf" srcId="{377BF09A-222E-4937-A795-7A4258D0F5D6}" destId="{6FECFA36-77DF-4D44-A0EE-86BBB75610EB}" srcOrd="8" destOrd="0" presId="urn:microsoft.com/office/officeart/2005/8/layout/list1"/>
    <dgm:cxn modelId="{4BB93A7A-AA17-445B-9348-AA247209BBA2}" type="presParOf" srcId="{6FECFA36-77DF-4D44-A0EE-86BBB75610EB}" destId="{A1E54DF6-9C4C-426D-98EB-FFBF48F1924C}" srcOrd="0" destOrd="0" presId="urn:microsoft.com/office/officeart/2005/8/layout/list1"/>
    <dgm:cxn modelId="{7CD1E09F-E0FD-4E7B-8B55-2BABF65967C6}" type="presParOf" srcId="{6FECFA36-77DF-4D44-A0EE-86BBB75610EB}" destId="{EEBD306F-2B9A-4D2B-9193-3D815715E159}" srcOrd="1" destOrd="0" presId="urn:microsoft.com/office/officeart/2005/8/layout/list1"/>
    <dgm:cxn modelId="{4F3A4315-C51A-4697-A45C-6F203873D3D2}" type="presParOf" srcId="{377BF09A-222E-4937-A795-7A4258D0F5D6}" destId="{D60276C3-8AA5-49E7-A53A-2AD0071F10C7}" srcOrd="9" destOrd="0" presId="urn:microsoft.com/office/officeart/2005/8/layout/list1"/>
    <dgm:cxn modelId="{20116835-5DB7-41FD-92D8-8AAE92A64602}" type="presParOf" srcId="{377BF09A-222E-4937-A795-7A4258D0F5D6}" destId="{651F067F-7FD3-49A0-930F-C390710D14CC}" srcOrd="10" destOrd="0" presId="urn:microsoft.com/office/officeart/2005/8/layout/list1"/>
    <dgm:cxn modelId="{AEE59A7B-3B35-4CEC-82EB-A9A57A750C2F}" type="presParOf" srcId="{377BF09A-222E-4937-A795-7A4258D0F5D6}" destId="{0DBAD9B9-D831-41B3-A7AB-BA43EC772A23}" srcOrd="11" destOrd="0" presId="urn:microsoft.com/office/officeart/2005/8/layout/list1"/>
    <dgm:cxn modelId="{7D3CE267-1657-41F8-81BA-1B9249909557}" type="presParOf" srcId="{377BF09A-222E-4937-A795-7A4258D0F5D6}" destId="{09EE054F-D3EB-4B83-ABF6-C4BFDB86E9F1}" srcOrd="12" destOrd="0" presId="urn:microsoft.com/office/officeart/2005/8/layout/list1"/>
    <dgm:cxn modelId="{115E4E6D-0B8F-4BDB-9C95-58FF75B28943}" type="presParOf" srcId="{09EE054F-D3EB-4B83-ABF6-C4BFDB86E9F1}" destId="{930740D8-47DB-45E7-BA57-BB3892C7FC4C}" srcOrd="0" destOrd="0" presId="urn:microsoft.com/office/officeart/2005/8/layout/list1"/>
    <dgm:cxn modelId="{6BE4EFC6-F463-4D5A-B4B8-918A8A4A2F84}" type="presParOf" srcId="{09EE054F-D3EB-4B83-ABF6-C4BFDB86E9F1}" destId="{44F8AAB3-1298-4280-9312-DBE3F7A483B8}" srcOrd="1" destOrd="0" presId="urn:microsoft.com/office/officeart/2005/8/layout/list1"/>
    <dgm:cxn modelId="{D8AD0994-E198-4B68-9321-530FB9CC59A0}" type="presParOf" srcId="{377BF09A-222E-4937-A795-7A4258D0F5D6}" destId="{CDBA8BD2-1BB6-4FB8-B90E-3587A0CD2BD8}" srcOrd="13" destOrd="0" presId="urn:microsoft.com/office/officeart/2005/8/layout/list1"/>
    <dgm:cxn modelId="{B62C3F44-672E-4030-9DB9-52C0A55A70E0}" type="presParOf" srcId="{377BF09A-222E-4937-A795-7A4258D0F5D6}" destId="{47B5D583-6D13-4D7E-A47C-68988EA356A6}" srcOrd="14" destOrd="0" presId="urn:microsoft.com/office/officeart/2005/8/layout/list1"/>
    <dgm:cxn modelId="{75FA4EDB-75E1-4DA8-A4AF-1390045BA02C}" type="presParOf" srcId="{377BF09A-222E-4937-A795-7A4258D0F5D6}" destId="{03CAB58B-8593-4C4D-B527-32E0023A50CD}" srcOrd="15" destOrd="0" presId="urn:microsoft.com/office/officeart/2005/8/layout/list1"/>
    <dgm:cxn modelId="{63D2F881-1680-44C2-B1E6-B11FC12E55E2}" type="presParOf" srcId="{377BF09A-222E-4937-A795-7A4258D0F5D6}" destId="{01B55732-7709-46D4-9706-A2169C7D3193}" srcOrd="16" destOrd="0" presId="urn:microsoft.com/office/officeart/2005/8/layout/list1"/>
    <dgm:cxn modelId="{286DAF83-66DC-49E1-9CE9-C82841360C33}" type="presParOf" srcId="{01B55732-7709-46D4-9706-A2169C7D3193}" destId="{692C178E-5F69-4F3F-ACA6-535AF1A390E2}" srcOrd="0" destOrd="0" presId="urn:microsoft.com/office/officeart/2005/8/layout/list1"/>
    <dgm:cxn modelId="{EC7D2CDC-329C-430C-83A3-F1DB4A766330}" type="presParOf" srcId="{01B55732-7709-46D4-9706-A2169C7D3193}" destId="{E888E700-2C1F-4C65-9730-1A0D75332425}" srcOrd="1" destOrd="0" presId="urn:microsoft.com/office/officeart/2005/8/layout/list1"/>
    <dgm:cxn modelId="{EF1FF7A8-1457-4432-9F03-548732A90F4C}" type="presParOf" srcId="{377BF09A-222E-4937-A795-7A4258D0F5D6}" destId="{4E8757D0-A5C4-4556-A29B-2569F32A3335}" srcOrd="17" destOrd="0" presId="urn:microsoft.com/office/officeart/2005/8/layout/list1"/>
    <dgm:cxn modelId="{1DD571AC-20D3-4832-97DA-005F0E26FB47}" type="presParOf" srcId="{377BF09A-222E-4937-A795-7A4258D0F5D6}" destId="{289B43D6-147A-4D2C-9EA9-F006CBEA2D5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pPr marL="0" indent="0"/>
          <a:r>
            <a:rPr lang="en-US" sz="1600" b="1" dirty="0" smtClean="0">
              <a:latin typeface="Calibri" pitchFamily="34" charset="0"/>
              <a:cs typeface="Calibri" pitchFamily="34" charset="0"/>
            </a:rPr>
            <a:t>The number of columns and the order in which they are given must be the same in both the queries.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The data types of the columns being used must be compatible.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2" custScaleX="131292" custLinFactNeighborX="4766" custLinFactNeighborY="389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2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2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2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4F5F9093-6EB6-4512-AAE6-243C6D86B489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B0324BC0-C6AD-455A-99F0-97C57DF16BB5}" type="presOf" srcId="{E2855558-389B-4591-8564-2A29B4C32D65}" destId="{9CD06469-F34B-4432-ADB5-7C825FE94111}" srcOrd="1" destOrd="0" presId="urn:microsoft.com/office/officeart/2005/8/layout/list1"/>
    <dgm:cxn modelId="{C74339A7-7D91-41E8-AF01-5162EE161E42}" type="presOf" srcId="{D9B449A0-FF94-4713-9A9A-058D7F6B71B9}" destId="{46B940FC-8FA1-4568-B447-0EEB4A38217C}" srcOrd="1" destOrd="0" presId="urn:microsoft.com/office/officeart/2005/8/layout/list1"/>
    <dgm:cxn modelId="{E7B0578E-3D16-4115-B08D-3D17A550DFE1}" type="presOf" srcId="{E2855558-389B-4591-8564-2A29B4C32D65}" destId="{643F61F5-F617-478B-A953-7E4573D0220D}" srcOrd="0" destOrd="0" presId="urn:microsoft.com/office/officeart/2005/8/layout/list1"/>
    <dgm:cxn modelId="{BB932039-3281-4919-AB1E-0E0A29BACDA8}" type="presOf" srcId="{D9B449A0-FF94-4713-9A9A-058D7F6B71B9}" destId="{F795D8E3-ADA7-4953-8642-733E088841CD}" srcOrd="0" destOrd="0" presId="urn:microsoft.com/office/officeart/2005/8/layout/list1"/>
    <dgm:cxn modelId="{B2B83FFC-3B17-42BA-B907-32028A7686A5}" type="presParOf" srcId="{377BF09A-222E-4937-A795-7A4258D0F5D6}" destId="{ED0E1027-549B-49E6-9D59-3B13C1AC4FD2}" srcOrd="0" destOrd="0" presId="urn:microsoft.com/office/officeart/2005/8/layout/list1"/>
    <dgm:cxn modelId="{96A5682A-99C1-4D11-8890-D5610FEC7A1A}" type="presParOf" srcId="{ED0E1027-549B-49E6-9D59-3B13C1AC4FD2}" destId="{F795D8E3-ADA7-4953-8642-733E088841CD}" srcOrd="0" destOrd="0" presId="urn:microsoft.com/office/officeart/2005/8/layout/list1"/>
    <dgm:cxn modelId="{DABAB1A6-CC71-4AE6-9C98-D346375C243C}" type="presParOf" srcId="{ED0E1027-549B-49E6-9D59-3B13C1AC4FD2}" destId="{46B940FC-8FA1-4568-B447-0EEB4A38217C}" srcOrd="1" destOrd="0" presId="urn:microsoft.com/office/officeart/2005/8/layout/list1"/>
    <dgm:cxn modelId="{1E8C48DE-21CC-4DC5-B6C4-78209C07631E}" type="presParOf" srcId="{377BF09A-222E-4937-A795-7A4258D0F5D6}" destId="{E375144E-1A36-4173-80BF-99CA453AF7E6}" srcOrd="1" destOrd="0" presId="urn:microsoft.com/office/officeart/2005/8/layout/list1"/>
    <dgm:cxn modelId="{A80B0DF6-CB40-4961-AC99-5FA38690FC6B}" type="presParOf" srcId="{377BF09A-222E-4937-A795-7A4258D0F5D6}" destId="{FE437422-C560-4C42-8C7A-0DA04E55B9BB}" srcOrd="2" destOrd="0" presId="urn:microsoft.com/office/officeart/2005/8/layout/list1"/>
    <dgm:cxn modelId="{E79D1932-FCB7-4DFB-A71E-F565C347F2DC}" type="presParOf" srcId="{377BF09A-222E-4937-A795-7A4258D0F5D6}" destId="{0B9E0790-3332-4252-B645-DA100988A8BD}" srcOrd="3" destOrd="0" presId="urn:microsoft.com/office/officeart/2005/8/layout/list1"/>
    <dgm:cxn modelId="{B615E5F5-BBE9-4F05-A77A-DCC7F7930794}" type="presParOf" srcId="{377BF09A-222E-4937-A795-7A4258D0F5D6}" destId="{BFEA5445-50DE-4684-987E-9F1F651A7CB1}" srcOrd="4" destOrd="0" presId="urn:microsoft.com/office/officeart/2005/8/layout/list1"/>
    <dgm:cxn modelId="{30CFD716-9F9D-4EE4-A76D-04D7A6F05022}" type="presParOf" srcId="{BFEA5445-50DE-4684-987E-9F1F651A7CB1}" destId="{643F61F5-F617-478B-A953-7E4573D0220D}" srcOrd="0" destOrd="0" presId="urn:microsoft.com/office/officeart/2005/8/layout/list1"/>
    <dgm:cxn modelId="{F4B86100-06A2-4031-B7B1-7F818647111E}" type="presParOf" srcId="{BFEA5445-50DE-4684-987E-9F1F651A7CB1}" destId="{9CD06469-F34B-4432-ADB5-7C825FE94111}" srcOrd="1" destOrd="0" presId="urn:microsoft.com/office/officeart/2005/8/layout/list1"/>
    <dgm:cxn modelId="{E020D0FB-7C28-4951-BEAE-AA82D1D00096}" type="presParOf" srcId="{377BF09A-222E-4937-A795-7A4258D0F5D6}" destId="{F1C435CB-0864-441B-8524-6DD2EE189DE5}" srcOrd="5" destOrd="0" presId="urn:microsoft.com/office/officeart/2005/8/layout/list1"/>
    <dgm:cxn modelId="{65FB890C-EE2B-4F88-8B6C-40221796DD87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Grouping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Spreading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FROM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clause, the input columns must be provided. 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Here, a comma-separated list of values that occur in the source data is provided that will be used as the column headings for the pivoted data.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A673B65F-B959-4530-9540-E9469883437E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PIVOT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operator uses those columns to determine which column(s) to use for grouping the data for aggregation.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13F86A5-806A-48FE-BCBE-AF90B63B78C7}" type="parTrans" cxnId="{E980FEE5-61CB-4C74-910F-C02E3AF2CDD3}">
      <dgm:prSet/>
      <dgm:spPr/>
      <dgm:t>
        <a:bodyPr/>
        <a:lstStyle/>
        <a:p>
          <a:endParaRPr lang="en-US"/>
        </a:p>
      </dgm:t>
    </dgm:pt>
    <dgm:pt modelId="{1A920A55-B19A-43A8-8AB2-C646CC5132D7}" type="sibTrans" cxnId="{E980FEE5-61CB-4C74-910F-C02E3AF2CDD3}">
      <dgm:prSet/>
      <dgm:spPr/>
      <dgm:t>
        <a:bodyPr/>
        <a:lstStyle/>
        <a:p>
          <a:endParaRPr lang="en-US"/>
        </a:p>
      </dgm:t>
    </dgm:pt>
    <dgm:pt modelId="{C4089FDA-DE78-4ABD-8047-59F0F3BCB86E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Aggregation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5E9AB209-2B65-4E6A-B31F-BB99008FA2AD}" type="parTrans" cxnId="{09E722C0-6EFB-400E-9D6D-7092D29EDC2C}">
      <dgm:prSet/>
      <dgm:spPr/>
      <dgm:t>
        <a:bodyPr/>
        <a:lstStyle/>
        <a:p>
          <a:endParaRPr lang="en-US"/>
        </a:p>
      </dgm:t>
    </dgm:pt>
    <dgm:pt modelId="{6CEDDFC2-1749-4470-A965-4AE6D6AC996B}" type="sibTrans" cxnId="{09E722C0-6EFB-400E-9D6D-7092D29EDC2C}">
      <dgm:prSet/>
      <dgm:spPr/>
      <dgm:t>
        <a:bodyPr/>
        <a:lstStyle/>
        <a:p>
          <a:endParaRPr lang="en-US"/>
        </a:p>
      </dgm:t>
    </dgm:pt>
    <dgm:pt modelId="{939EBBF3-3DEE-4160-A3F5-CC69535FE2D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An aggregation function, such as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SUM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to be performed on the grouped rows.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26C0D84F-C1F3-4970-A7FE-CE9CA2AEE0ED}" type="parTrans" cxnId="{5650169E-E336-4142-94F7-144DA48BA81A}">
      <dgm:prSet/>
      <dgm:spPr/>
      <dgm:t>
        <a:bodyPr/>
        <a:lstStyle/>
        <a:p>
          <a:endParaRPr lang="en-US"/>
        </a:p>
      </dgm:t>
    </dgm:pt>
    <dgm:pt modelId="{7A479A6A-71AA-4343-95A1-7E660D71B06E}" type="sibTrans" cxnId="{5650169E-E336-4142-94F7-144DA48BA81A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  <dgm:t>
        <a:bodyPr/>
        <a:lstStyle/>
        <a:p>
          <a:endParaRPr lang="en-US"/>
        </a:p>
      </dgm:t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  <dgm:t>
        <a:bodyPr/>
        <a:lstStyle/>
        <a:p>
          <a:endParaRPr lang="en-US"/>
        </a:p>
      </dgm:t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  <dgm:t>
        <a:bodyPr/>
        <a:lstStyle/>
        <a:p>
          <a:endParaRPr lang="en-US"/>
        </a:p>
      </dgm:t>
    </dgm:pt>
    <dgm:pt modelId="{C3941E73-59DF-4947-A40C-DDF97525D13A}" type="pres">
      <dgm:prSet presAssocID="{275088F3-FD73-4104-BBCD-C6FE214E0400}" presName="parentLin" presStyleCnt="0"/>
      <dgm:spPr/>
      <dgm:t>
        <a:bodyPr/>
        <a:lstStyle/>
        <a:p>
          <a:endParaRPr lang="en-US"/>
        </a:p>
      </dgm:t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  <dgm:t>
        <a:bodyPr/>
        <a:lstStyle/>
        <a:p>
          <a:endParaRPr lang="en-US"/>
        </a:p>
      </dgm:t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  <dgm:t>
        <a:bodyPr/>
        <a:lstStyle/>
        <a:p>
          <a:endParaRPr lang="en-US"/>
        </a:p>
      </dgm:t>
    </dgm:pt>
    <dgm:pt modelId="{EB46DD36-1ADE-4B26-A74F-CD1AE83B77C1}" type="pres">
      <dgm:prSet presAssocID="{C4089FDA-DE78-4ABD-8047-59F0F3BCB86E}" presName="parentLin" presStyleCnt="0"/>
      <dgm:spPr/>
    </dgm:pt>
    <dgm:pt modelId="{5217FCA2-2667-4E41-B64D-638F46D810D6}" type="pres">
      <dgm:prSet presAssocID="{C4089FDA-DE78-4ABD-8047-59F0F3BCB86E}" presName="parentLeftMargin" presStyleLbl="node1" presStyleIdx="1" presStyleCnt="3"/>
      <dgm:spPr/>
      <dgm:t>
        <a:bodyPr/>
        <a:lstStyle/>
        <a:p>
          <a:endParaRPr lang="en-IN"/>
        </a:p>
      </dgm:t>
    </dgm:pt>
    <dgm:pt modelId="{098F0F33-5070-4393-B23E-070A56CAB91A}" type="pres">
      <dgm:prSet presAssocID="{C4089FDA-DE78-4ABD-8047-59F0F3BCB8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874D7-9587-4F58-A336-52F4C1371418}" type="pres">
      <dgm:prSet presAssocID="{C4089FDA-DE78-4ABD-8047-59F0F3BCB86E}" presName="negativeSpace" presStyleCnt="0"/>
      <dgm:spPr/>
    </dgm:pt>
    <dgm:pt modelId="{36A672BB-B5D9-4AC5-8647-FC44443A3D94}" type="pres">
      <dgm:prSet presAssocID="{C4089FDA-DE78-4ABD-8047-59F0F3BCB8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48D44E4A-B0C1-4088-9CE4-55C16D422E55}" type="presOf" srcId="{275088F3-FD73-4104-BBCD-C6FE214E0400}" destId="{5395A427-A60F-4F4F-969D-04AC2D0CFDEB}" srcOrd="1" destOrd="0" presId="urn:microsoft.com/office/officeart/2005/8/layout/list1"/>
    <dgm:cxn modelId="{F3D15614-C779-496E-BECD-261385C97094}" type="presOf" srcId="{C4089FDA-DE78-4ABD-8047-59F0F3BCB86E}" destId="{5217FCA2-2667-4E41-B64D-638F46D810D6}" srcOrd="0" destOrd="0" presId="urn:microsoft.com/office/officeart/2005/8/layout/list1"/>
    <dgm:cxn modelId="{B5885E4E-D194-43E2-BF3A-6708219AE3F3}" type="presOf" srcId="{A673B65F-B959-4530-9540-E9469883437E}" destId="{5F8B0E50-DECC-4A7E-A46E-113C91AAFE14}" srcOrd="0" destOrd="1" presId="urn:microsoft.com/office/officeart/2005/8/layout/list1"/>
    <dgm:cxn modelId="{90508DE6-812E-44CA-AAE5-A4D778438CCA}" type="presOf" srcId="{C4089FDA-DE78-4ABD-8047-59F0F3BCB86E}" destId="{098F0F33-5070-4393-B23E-070A56CAB91A}" srcOrd="1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1167ABC7-24DB-4D57-91C3-643EE89A0543}" type="presOf" srcId="{304B30CD-3BA8-4D2C-8929-DF5230D332B6}" destId="{0A807732-00C6-4E5E-911B-A6F76F441E4E}" srcOrd="0" destOrd="0" presId="urn:microsoft.com/office/officeart/2005/8/layout/list1"/>
    <dgm:cxn modelId="{095DF2F9-0AD0-4095-913D-470C6C3EB001}" type="presOf" srcId="{275088F3-FD73-4104-BBCD-C6FE214E0400}" destId="{47486FD6-484A-4D85-9CB6-90D65D97FB36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E980FEE5-61CB-4C74-910F-C02E3AF2CDD3}" srcId="{0B42E06C-A1B3-48D7-9A25-3AED9FB785D1}" destId="{A673B65F-B959-4530-9540-E9469883437E}" srcOrd="1" destOrd="0" parTransId="{813F86A5-806A-48FE-BCBE-AF90B63B78C7}" sibTransId="{1A920A55-B19A-43A8-8AB2-C646CC5132D7}"/>
    <dgm:cxn modelId="{B9894191-AF60-4041-A077-C7C39B70526A}" type="presOf" srcId="{0B42E06C-A1B3-48D7-9A25-3AED9FB785D1}" destId="{D8815EEF-E9C4-475D-A970-0FBE57B256A3}" srcOrd="1" destOrd="0" presId="urn:microsoft.com/office/officeart/2005/8/layout/list1"/>
    <dgm:cxn modelId="{B62CDBF6-4FAC-4D20-ABE1-583375F5C985}" type="presOf" srcId="{939EBBF3-3DEE-4160-A3F5-CC69535FE2DC}" destId="{36A672BB-B5D9-4AC5-8647-FC44443A3D94}" srcOrd="0" destOrd="0" presId="urn:microsoft.com/office/officeart/2005/8/layout/list1"/>
    <dgm:cxn modelId="{8274D5AC-E087-4854-976A-D54394A20A26}" type="presOf" srcId="{954AB44B-3D61-4133-AC00-466AFF18E51C}" destId="{5F8B0E50-DECC-4A7E-A46E-113C91AAFE14}" srcOrd="0" destOrd="0" presId="urn:microsoft.com/office/officeart/2005/8/layout/list1"/>
    <dgm:cxn modelId="{2DF9B619-8EA0-488B-8451-6046900D8B7E}" type="presOf" srcId="{0B42E06C-A1B3-48D7-9A25-3AED9FB785D1}" destId="{F0AFF909-226B-4EF5-8D95-F4C97BC1E02A}" srcOrd="0" destOrd="0" presId="urn:microsoft.com/office/officeart/2005/8/layout/list1"/>
    <dgm:cxn modelId="{5650169E-E336-4142-94F7-144DA48BA81A}" srcId="{C4089FDA-DE78-4ABD-8047-59F0F3BCB86E}" destId="{939EBBF3-3DEE-4160-A3F5-CC69535FE2DC}" srcOrd="0" destOrd="0" parTransId="{26C0D84F-C1F3-4970-A7FE-CE9CA2AEE0ED}" sibTransId="{7A479A6A-71AA-4343-95A1-7E660D71B06E}"/>
    <dgm:cxn modelId="{09E722C0-6EFB-400E-9D6D-7092D29EDC2C}" srcId="{304B30CD-3BA8-4D2C-8929-DF5230D332B6}" destId="{C4089FDA-DE78-4ABD-8047-59F0F3BCB86E}" srcOrd="2" destOrd="0" parTransId="{5E9AB209-2B65-4E6A-B31F-BB99008FA2AD}" sibTransId="{6CEDDFC2-1749-4470-A965-4AE6D6AC996B}"/>
    <dgm:cxn modelId="{6C14AD21-9F4F-4C9E-9F18-478F3459AF91}" type="presOf" srcId="{15B56A10-C47D-4965-B218-63412241D4C1}" destId="{8DC4B880-6737-41E9-958C-8E33EF46D5F8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87216465-D2EF-425D-A6C3-AB958D89F6AC}" type="presParOf" srcId="{0A807732-00C6-4E5E-911B-A6F76F441E4E}" destId="{2F2ADDF7-5497-4730-91DE-E6E853F1FEEF}" srcOrd="0" destOrd="0" presId="urn:microsoft.com/office/officeart/2005/8/layout/list1"/>
    <dgm:cxn modelId="{2C74627F-A139-4F91-820B-F50668721900}" type="presParOf" srcId="{2F2ADDF7-5497-4730-91DE-E6E853F1FEEF}" destId="{F0AFF909-226B-4EF5-8D95-F4C97BC1E02A}" srcOrd="0" destOrd="0" presId="urn:microsoft.com/office/officeart/2005/8/layout/list1"/>
    <dgm:cxn modelId="{1217C6D2-388C-4B70-BDC0-DFED49BE7151}" type="presParOf" srcId="{2F2ADDF7-5497-4730-91DE-E6E853F1FEEF}" destId="{D8815EEF-E9C4-475D-A970-0FBE57B256A3}" srcOrd="1" destOrd="0" presId="urn:microsoft.com/office/officeart/2005/8/layout/list1"/>
    <dgm:cxn modelId="{6470E4A1-29B8-4747-A1C8-B690E1762517}" type="presParOf" srcId="{0A807732-00C6-4E5E-911B-A6F76F441E4E}" destId="{76FC94D9-3208-439C-A63E-D27D71A45C0D}" srcOrd="1" destOrd="0" presId="urn:microsoft.com/office/officeart/2005/8/layout/list1"/>
    <dgm:cxn modelId="{A1300C68-22EB-40DE-B42F-506142CF3527}" type="presParOf" srcId="{0A807732-00C6-4E5E-911B-A6F76F441E4E}" destId="{5F8B0E50-DECC-4A7E-A46E-113C91AAFE14}" srcOrd="2" destOrd="0" presId="urn:microsoft.com/office/officeart/2005/8/layout/list1"/>
    <dgm:cxn modelId="{DFDDC5F7-0273-4107-8BE4-CD0A24D0A39F}" type="presParOf" srcId="{0A807732-00C6-4E5E-911B-A6F76F441E4E}" destId="{08587B01-25D5-451E-BC18-60B04AFD5367}" srcOrd="3" destOrd="0" presId="urn:microsoft.com/office/officeart/2005/8/layout/list1"/>
    <dgm:cxn modelId="{8F1D068B-F76B-4235-B731-766E350A33EB}" type="presParOf" srcId="{0A807732-00C6-4E5E-911B-A6F76F441E4E}" destId="{C3941E73-59DF-4947-A40C-DDF97525D13A}" srcOrd="4" destOrd="0" presId="urn:microsoft.com/office/officeart/2005/8/layout/list1"/>
    <dgm:cxn modelId="{AB9E51B4-3501-4CCA-BEE6-54809FE0ED00}" type="presParOf" srcId="{C3941E73-59DF-4947-A40C-DDF97525D13A}" destId="{47486FD6-484A-4D85-9CB6-90D65D97FB36}" srcOrd="0" destOrd="0" presId="urn:microsoft.com/office/officeart/2005/8/layout/list1"/>
    <dgm:cxn modelId="{EE96600B-F213-489A-8C66-AA5C2578035D}" type="presParOf" srcId="{C3941E73-59DF-4947-A40C-DDF97525D13A}" destId="{5395A427-A60F-4F4F-969D-04AC2D0CFDEB}" srcOrd="1" destOrd="0" presId="urn:microsoft.com/office/officeart/2005/8/layout/list1"/>
    <dgm:cxn modelId="{966FDEA4-8170-4A3A-BA06-4C98AAA54163}" type="presParOf" srcId="{0A807732-00C6-4E5E-911B-A6F76F441E4E}" destId="{8EF1C548-5960-4AC1-A6DC-AD70AFD0AD0B}" srcOrd="5" destOrd="0" presId="urn:microsoft.com/office/officeart/2005/8/layout/list1"/>
    <dgm:cxn modelId="{220FC918-A601-4ADE-9103-E6D8F4DF5BF5}" type="presParOf" srcId="{0A807732-00C6-4E5E-911B-A6F76F441E4E}" destId="{8DC4B880-6737-41E9-958C-8E33EF46D5F8}" srcOrd="6" destOrd="0" presId="urn:microsoft.com/office/officeart/2005/8/layout/list1"/>
    <dgm:cxn modelId="{4742D2A5-5881-46B4-B52B-744016B01B9A}" type="presParOf" srcId="{0A807732-00C6-4E5E-911B-A6F76F441E4E}" destId="{0E1A4CDD-B090-4922-A72B-D26D60DEE419}" srcOrd="7" destOrd="0" presId="urn:microsoft.com/office/officeart/2005/8/layout/list1"/>
    <dgm:cxn modelId="{087FB85B-165F-4815-9FFB-97EC95BC3C36}" type="presParOf" srcId="{0A807732-00C6-4E5E-911B-A6F76F441E4E}" destId="{EB46DD36-1ADE-4B26-A74F-CD1AE83B77C1}" srcOrd="8" destOrd="0" presId="urn:microsoft.com/office/officeart/2005/8/layout/list1"/>
    <dgm:cxn modelId="{D5AFA858-F289-4D74-A4D1-DCDE73AB955F}" type="presParOf" srcId="{EB46DD36-1ADE-4B26-A74F-CD1AE83B77C1}" destId="{5217FCA2-2667-4E41-B64D-638F46D810D6}" srcOrd="0" destOrd="0" presId="urn:microsoft.com/office/officeart/2005/8/layout/list1"/>
    <dgm:cxn modelId="{48B88279-2A66-4CA6-B46E-D8CC5D7D6CEC}" type="presParOf" srcId="{EB46DD36-1ADE-4B26-A74F-CD1AE83B77C1}" destId="{098F0F33-5070-4393-B23E-070A56CAB91A}" srcOrd="1" destOrd="0" presId="urn:microsoft.com/office/officeart/2005/8/layout/list1"/>
    <dgm:cxn modelId="{C3AFCB51-2AF5-4F7D-A610-EA157B9D2C45}" type="presParOf" srcId="{0A807732-00C6-4E5E-911B-A6F76F441E4E}" destId="{5BC874D7-9587-4F58-A336-52F4C1371418}" srcOrd="9" destOrd="0" presId="urn:microsoft.com/office/officeart/2005/8/layout/list1"/>
    <dgm:cxn modelId="{6E950F59-0BE4-44BE-AA74-F3F5BAD9E7B5}" type="presParOf" srcId="{0A807732-00C6-4E5E-911B-A6F76F441E4E}" destId="{36A672BB-B5D9-4AC5-8647-FC44443A3D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72699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239495" y="68560"/>
          <a:ext cx="2895593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Union Aggregate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239495" y="68560"/>
        <a:ext cx="2895593" cy="442800"/>
      </dsp:txXfrm>
    </dsp:sp>
    <dsp:sp modelId="{C6EBB0DE-782D-4729-AC1B-AFD6DD05183B}">
      <dsp:nvSpPr>
        <dsp:cNvPr id="0" name=""/>
        <dsp:cNvSpPr/>
      </dsp:nvSpPr>
      <dsp:spPr>
        <a:xfrm>
          <a:off x="0" y="953099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228600" y="731699"/>
          <a:ext cx="2895593" cy="4428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Envelope Aggregate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228600" y="731699"/>
        <a:ext cx="2895593" cy="442800"/>
      </dsp:txXfrm>
    </dsp:sp>
    <dsp:sp modelId="{651F067F-7FD3-49A0-930F-C390710D14CC}">
      <dsp:nvSpPr>
        <dsp:cNvPr id="0" name=""/>
        <dsp:cNvSpPr/>
      </dsp:nvSpPr>
      <dsp:spPr>
        <a:xfrm>
          <a:off x="0" y="1633500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228600" y="1412099"/>
          <a:ext cx="2895625" cy="4428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Collection Aggregate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228600" y="1412099"/>
        <a:ext cx="2895625" cy="442800"/>
      </dsp:txXfrm>
    </dsp:sp>
    <dsp:sp modelId="{F50AFCC0-5C68-4512-ACDD-23FE4FACC4F8}">
      <dsp:nvSpPr>
        <dsp:cNvPr id="0" name=""/>
        <dsp:cNvSpPr/>
      </dsp:nvSpPr>
      <dsp:spPr>
        <a:xfrm>
          <a:off x="0" y="2313900"/>
          <a:ext cx="4572000" cy="3780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228600" y="2092500"/>
          <a:ext cx="2895593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Convex Hull Aggregate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228600" y="2092500"/>
        <a:ext cx="2895593" cy="44280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70849"/>
          <a:ext cx="7924800" cy="8662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returns a single value. Here, the outer query needs to be written to process a single result.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70849"/>
        <a:ext cx="7924800" cy="866250"/>
      </dsp:txXfrm>
    </dsp:sp>
    <dsp:sp modelId="{D8815EEF-E9C4-475D-A970-0FBE57B256A3}">
      <dsp:nvSpPr>
        <dsp:cNvPr id="0" name=""/>
        <dsp:cNvSpPr/>
      </dsp:nvSpPr>
      <dsp:spPr>
        <a:xfrm>
          <a:off x="396240" y="8489"/>
          <a:ext cx="5547360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Scalar </a:t>
          </a:r>
          <a:r>
            <a:rPr lang="en-US" sz="20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8489"/>
        <a:ext cx="5547360" cy="324720"/>
      </dsp:txXfrm>
    </dsp:sp>
    <dsp:sp modelId="{8DC4B880-6737-41E9-958C-8E33EF46D5F8}">
      <dsp:nvSpPr>
        <dsp:cNvPr id="0" name=""/>
        <dsp:cNvSpPr/>
      </dsp:nvSpPr>
      <dsp:spPr>
        <a:xfrm>
          <a:off x="0" y="1258860"/>
          <a:ext cx="7924800" cy="8662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returns a result similar to a single-column table. Here, the outer query needs to be written to handle multiple possible results.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258860"/>
        <a:ext cx="7924800" cy="866250"/>
      </dsp:txXfrm>
    </dsp:sp>
    <dsp:sp modelId="{5395A427-A60F-4F4F-969D-04AC2D0CFDEB}">
      <dsp:nvSpPr>
        <dsp:cNvPr id="0" name=""/>
        <dsp:cNvSpPr/>
      </dsp:nvSpPr>
      <dsp:spPr>
        <a:xfrm>
          <a:off x="396240" y="1096499"/>
          <a:ext cx="5547360" cy="32472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Multi-valued </a:t>
          </a:r>
          <a:r>
            <a:rPr lang="en-US" sz="20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096499"/>
        <a:ext cx="5547360" cy="32472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6582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19116" y="66415"/>
          <a:ext cx="7353271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 err="1" smtClean="0">
              <a:latin typeface="Courier New" pitchFamily="49" charset="0"/>
              <a:cs typeface="Courier New" pitchFamily="49" charset="0"/>
            </a:rPr>
            <a:t>ntext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text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image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data types cannot be used in 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list of </a:t>
          </a:r>
          <a:r>
            <a:rPr lang="en-US" sz="16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19116" y="66415"/>
        <a:ext cx="7353271" cy="649440"/>
      </dsp:txXfrm>
    </dsp:sp>
    <dsp:sp modelId="{C6EBB0DE-782D-4729-AC1B-AFD6DD05183B}">
      <dsp:nvSpPr>
        <dsp:cNvPr id="0" name=""/>
        <dsp:cNvSpPr/>
      </dsp:nvSpPr>
      <dsp:spPr>
        <a:xfrm>
          <a:off x="0" y="136374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1039020"/>
          <a:ext cx="7429496" cy="64944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SELECT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list of a </a:t>
          </a:r>
          <a:r>
            <a:rPr lang="en-US" sz="1600" b="1" kern="1200" dirty="0" err="1" smtClean="0">
              <a:latin typeface="Calibri" pitchFamily="34" charset="0"/>
              <a:cs typeface="Calibri" pitchFamily="34" charset="0"/>
            </a:rPr>
            <a:t>subquery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introduced with a comparison operator can have only one expression or column name.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039020"/>
        <a:ext cx="7429496" cy="649440"/>
      </dsp:txXfrm>
    </dsp:sp>
    <dsp:sp modelId="{651F067F-7FD3-49A0-930F-C390710D14CC}">
      <dsp:nvSpPr>
        <dsp:cNvPr id="0" name=""/>
        <dsp:cNvSpPr/>
      </dsp:nvSpPr>
      <dsp:spPr>
        <a:xfrm>
          <a:off x="0" y="236166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2036940"/>
          <a:ext cx="7467581" cy="64944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that are introduced by a comparison operator not followed by the keyword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ANY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or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ALL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cannot include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GROUP BY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and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HAVING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clauses.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036940"/>
        <a:ext cx="7467581" cy="649440"/>
      </dsp:txXfrm>
    </dsp:sp>
    <dsp:sp modelId="{F50AFCC0-5C68-4512-ACDD-23FE4FACC4F8}">
      <dsp:nvSpPr>
        <dsp:cNvPr id="0" name=""/>
        <dsp:cNvSpPr/>
      </dsp:nvSpPr>
      <dsp:spPr>
        <a:xfrm>
          <a:off x="0" y="335958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5D96-D4E0-4B13-B90D-0A1CD7988876}">
      <dsp:nvSpPr>
        <dsp:cNvPr id="0" name=""/>
        <dsp:cNvSpPr/>
      </dsp:nvSpPr>
      <dsp:spPr>
        <a:xfrm>
          <a:off x="400050" y="3034860"/>
          <a:ext cx="7429496" cy="64944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You cannot use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DISTINCT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keyword with </a:t>
          </a:r>
          <a:r>
            <a:rPr lang="en-US" sz="16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that include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GROUP BY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034860"/>
        <a:ext cx="7429496" cy="649440"/>
      </dsp:txXfrm>
    </dsp:sp>
    <dsp:sp modelId="{2086B887-67F7-4A1B-BADA-8683DBD47710}">
      <dsp:nvSpPr>
        <dsp:cNvPr id="0" name=""/>
        <dsp:cNvSpPr/>
      </dsp:nvSpPr>
      <dsp:spPr>
        <a:xfrm>
          <a:off x="0" y="4357500"/>
          <a:ext cx="8001000" cy="5544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FBB78-BBC1-4EBB-8038-D9338A246E2B}">
      <dsp:nvSpPr>
        <dsp:cNvPr id="0" name=""/>
        <dsp:cNvSpPr/>
      </dsp:nvSpPr>
      <dsp:spPr>
        <a:xfrm>
          <a:off x="400050" y="4032780"/>
          <a:ext cx="7429440" cy="64944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You can specify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ORDER BY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only when </a:t>
          </a:r>
          <a:r>
            <a:rPr lang="en-US" sz="1600" b="0" kern="1200" dirty="0" smtClean="0">
              <a:latin typeface="Courier New" pitchFamily="49" charset="0"/>
              <a:cs typeface="Courier New" pitchFamily="49" charset="0"/>
            </a:rPr>
            <a:t>TOP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 is also specified.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032780"/>
        <a:ext cx="7429440" cy="64944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32399"/>
          <a:ext cx="7924800" cy="16065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16560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These queries are written as standalone queries, without any dependencies on the outer query.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 self-contained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subquery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is processed once when the outer query runs and passes its results to the outer query.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32399"/>
        <a:ext cx="7924800" cy="1606500"/>
      </dsp:txXfrm>
    </dsp:sp>
    <dsp:sp modelId="{D8815EEF-E9C4-475D-A970-0FBE57B256A3}">
      <dsp:nvSpPr>
        <dsp:cNvPr id="0" name=""/>
        <dsp:cNvSpPr/>
      </dsp:nvSpPr>
      <dsp:spPr>
        <a:xfrm>
          <a:off x="396240" y="37199"/>
          <a:ext cx="5547360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Self-contained </a:t>
          </a:r>
          <a:r>
            <a:rPr lang="en-US" sz="20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37199"/>
        <a:ext cx="5547360" cy="590400"/>
      </dsp:txXfrm>
    </dsp:sp>
    <dsp:sp modelId="{8DC4B880-6737-41E9-958C-8E33EF46D5F8}">
      <dsp:nvSpPr>
        <dsp:cNvPr id="0" name=""/>
        <dsp:cNvSpPr/>
      </dsp:nvSpPr>
      <dsp:spPr>
        <a:xfrm>
          <a:off x="0" y="2342100"/>
          <a:ext cx="7924800" cy="13545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16560" rIns="61505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There queries reference one or more columns from the outer query and therefore, depend on the outer query. 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Correlated </a:t>
          </a:r>
          <a:r>
            <a:rPr lang="en-US" sz="1800" kern="1200" dirty="0" err="1" smtClean="0">
              <a:latin typeface="Calibri" pitchFamily="34" charset="0"/>
              <a:cs typeface="Calibri" pitchFamily="34" charset="0"/>
            </a:rPr>
            <a:t>subqueries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cannot be run separately from the outer query.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342100"/>
        <a:ext cx="7924800" cy="1354500"/>
      </dsp:txXfrm>
    </dsp:sp>
    <dsp:sp modelId="{5395A427-A60F-4F4F-969D-04AC2D0CFDEB}">
      <dsp:nvSpPr>
        <dsp:cNvPr id="0" name=""/>
        <dsp:cNvSpPr/>
      </dsp:nvSpPr>
      <dsp:spPr>
        <a:xfrm>
          <a:off x="396240" y="2046900"/>
          <a:ext cx="5547360" cy="590400"/>
        </a:xfrm>
        <a:prstGeom prst="round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Correlated </a:t>
          </a:r>
          <a:r>
            <a:rPr lang="en-US" sz="2000" b="1" kern="1200" dirty="0" err="1" smtClean="0">
              <a:latin typeface="Calibri" pitchFamily="34" charset="0"/>
              <a:cs typeface="Calibri" pitchFamily="34" charset="0"/>
            </a:rPr>
            <a:t>subqueries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046900"/>
        <a:ext cx="5547360" cy="59040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478800"/>
          <a:ext cx="6019800" cy="806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15335" y="43302"/>
          <a:ext cx="3812531" cy="944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Left Outer Join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15335" y="43302"/>
        <a:ext cx="3812531" cy="944640"/>
      </dsp:txXfrm>
    </dsp:sp>
    <dsp:sp modelId="{C6EBB0DE-782D-4729-AC1B-AFD6DD05183B}">
      <dsp:nvSpPr>
        <dsp:cNvPr id="0" name=""/>
        <dsp:cNvSpPr/>
      </dsp:nvSpPr>
      <dsp:spPr>
        <a:xfrm>
          <a:off x="0" y="1930320"/>
          <a:ext cx="6019800" cy="8064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00990" y="1458000"/>
          <a:ext cx="3812531" cy="94464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Right Outer Join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00990" y="1458000"/>
        <a:ext cx="3812531" cy="94464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4/9/2013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4/9/2013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9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2362200" y="3743980"/>
            <a:ext cx="571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Advanced Queries and Joins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Advanced Queries and Joins/ Session 9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ALL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can also be used with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clause. It is significant only when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has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It even includes those groups which do not meet the search conditions. </a:t>
              </a: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used, it includes all the groups that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produces.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745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using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 smtClean="0">
                <a:cs typeface="Courier New" pitchFamily="49" charset="0"/>
              </a:rPr>
              <a:t>ALL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7200" y="4343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50609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column_name</a:t>
            </a:r>
            <a:r>
              <a:rPr lang="en-US" dirty="0" smtClean="0"/>
              <a:t>&gt; FROM &lt;</a:t>
            </a:r>
            <a:r>
              <a:rPr lang="en-US" dirty="0" err="1" smtClean="0"/>
              <a:t>table_name</a:t>
            </a:r>
            <a:r>
              <a:rPr lang="en-US" dirty="0" smtClean="0"/>
              <a:t>&gt; WHERE &lt;condition&gt; GROUP BY ALL</a:t>
            </a:r>
          </a:p>
          <a:p>
            <a:r>
              <a:rPr lang="en-US" dirty="0" smtClean="0"/>
              <a:t>&lt;column _name&gt;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ALL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the </a:t>
            </a:r>
            <a:r>
              <a:rPr lang="en-US" sz="1800" dirty="0" err="1" smtClean="0">
                <a:cs typeface="Courier New" pitchFamily="49" charset="0"/>
              </a:rPr>
              <a:t>Sales.SalesTerritory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table has a column named </a:t>
            </a:r>
            <a:r>
              <a:rPr lang="en-US" sz="1800" dirty="0" smtClean="0">
                <a:cs typeface="Courier New" pitchFamily="49" charset="0"/>
              </a:rPr>
              <a:t>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indicating the geographic area to which the sales territory belongs to.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calculates and displays the total sales for each group: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247072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needs to display all the groups regardless of whether they had any sales or not.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achieve this, the code makes use of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 smtClean="0">
                <a:cs typeface="Courier New" pitchFamily="49" charset="0"/>
              </a:rPr>
              <a:t>ALL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Apart from the rows that are displayed, it will also display the group 'Pacific' with </a:t>
            </a:r>
            <a:r>
              <a:rPr lang="en-US" sz="1800" dirty="0" smtClean="0">
                <a:cs typeface="Courier New" pitchFamily="49" charset="0"/>
              </a:rPr>
              <a:t>null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values as shown in the following figure: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246293"/>
            <a:ext cx="777240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[Group],SUM(</a:t>
            </a:r>
            <a:r>
              <a:rPr lang="en-US" dirty="0" err="1" smtClean="0"/>
              <a:t>SalesYTD</a:t>
            </a:r>
            <a:r>
              <a:rPr lang="en-US" dirty="0" smtClean="0"/>
              <a:t>) AS '</a:t>
            </a:r>
            <a:r>
              <a:rPr lang="en-US" dirty="0" err="1" smtClean="0"/>
              <a:t>TotalSales</a:t>
            </a:r>
            <a:r>
              <a:rPr lang="en-US" dirty="0" smtClean="0"/>
              <a:t>' FROM </a:t>
            </a:r>
            <a:r>
              <a:rPr lang="en-US" dirty="0" err="1" smtClean="0"/>
              <a:t>Sales.SalesTerritory</a:t>
            </a:r>
            <a:endParaRPr lang="en-US" dirty="0" smtClean="0"/>
          </a:p>
          <a:p>
            <a:r>
              <a:rPr lang="en-US" dirty="0" smtClean="0"/>
              <a:t>WHERE [Group] LIKE 'N%' OR [Group] LIKE 'E%' GROUP BY ALL [Group]</a:t>
            </a:r>
          </a:p>
          <a:p>
            <a:endParaRPr lang="en-US" sz="1050" dirty="0"/>
          </a:p>
        </p:txBody>
      </p:sp>
      <p:pic>
        <p:nvPicPr>
          <p:cNvPr id="8" name="Picture 7" descr="Figure 9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724400"/>
            <a:ext cx="322442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6096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because the Pacific region did not have any sales.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HAVING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HAVING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is used only with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to specify a search condition for a group.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Once you have created groups with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clause, you may wish to filter the results further.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acts as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in places where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cannot be used against aggregate functions such as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SUM()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acts as a filter on groups, similar to how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acts as a filter on rows returned by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FROM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HAVING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 smtClean="0">
                <a:cs typeface="Courier New" pitchFamily="49" charset="0"/>
              </a:rPr>
              <a:t>HAVING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2415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column_name</a:t>
            </a:r>
            <a:r>
              <a:rPr lang="en-US" dirty="0" smtClean="0"/>
              <a:t>&gt; FROM &lt;</a:t>
            </a:r>
            <a:r>
              <a:rPr lang="en-US" dirty="0" err="1" smtClean="0"/>
              <a:t>table_name</a:t>
            </a:r>
            <a:r>
              <a:rPr lang="en-US" dirty="0" smtClean="0"/>
              <a:t>&gt; GROUP BY &lt;</a:t>
            </a:r>
            <a:r>
              <a:rPr lang="en-US" dirty="0" err="1" smtClean="0"/>
              <a:t>column_name</a:t>
            </a:r>
            <a:r>
              <a:rPr lang="en-US" dirty="0" smtClean="0"/>
              <a:t>&gt; HAVING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search_condition</a:t>
            </a:r>
            <a:r>
              <a:rPr lang="en-US" dirty="0" smtClean="0"/>
              <a:t>&gt;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" y="1524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3276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displays the row with the group 'Pacific' as it has total sales less than 6000000: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4222724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[Group],SUM(</a:t>
            </a:r>
            <a:r>
              <a:rPr lang="en-US" dirty="0" err="1" smtClean="0"/>
              <a:t>SalesYTD</a:t>
            </a:r>
            <a:r>
              <a:rPr lang="en-US" dirty="0" smtClean="0"/>
              <a:t>) AS '</a:t>
            </a:r>
            <a:r>
              <a:rPr lang="en-US" dirty="0" err="1" smtClean="0"/>
              <a:t>TotalSales</a:t>
            </a:r>
            <a:r>
              <a:rPr lang="en-US" dirty="0" smtClean="0"/>
              <a:t>' FROM </a:t>
            </a:r>
            <a:r>
              <a:rPr lang="en-US" dirty="0" err="1" smtClean="0"/>
              <a:t>Sales.SalesTerritory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WHERE [Group] LIKE 'N%' OR [Group] LIKE 'E%' GROUP BY ALL [Group]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2210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of this is only row, with Group name Pacific and total sales, 5977814.9154.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CUBE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is an aggregate operator that produces a super-aggregate row.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summary row is displayed for every possible combination of groups in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addition to the usual rows provided by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it also provides the summary of the rows that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generates.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summary row displays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but at the same time returns all the values for those.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48927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for </a:t>
            </a:r>
            <a:r>
              <a:rPr lang="en-US" sz="1800" dirty="0" smtClean="0">
                <a:cs typeface="Courier New" pitchFamily="49" charset="0"/>
              </a:rPr>
              <a:t>CUBE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4419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49984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column_name</a:t>
            </a:r>
            <a:r>
              <a:rPr lang="en-US" dirty="0" smtClean="0"/>
              <a:t>&gt; FROM &lt;</a:t>
            </a:r>
            <a:r>
              <a:rPr lang="en-US" dirty="0" err="1" smtClean="0"/>
              <a:t>table_name</a:t>
            </a:r>
            <a:r>
              <a:rPr lang="en-US" dirty="0" smtClean="0"/>
              <a:t>&gt; GROUP BY &lt;</a:t>
            </a:r>
            <a:r>
              <a:rPr lang="en-US" dirty="0" err="1" smtClean="0"/>
              <a:t>column_name</a:t>
            </a:r>
            <a:r>
              <a:rPr lang="en-US" dirty="0" smtClean="0"/>
              <a:t>&gt; WITH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CUBE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01992"/>
            <a:ext cx="76962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Name,CountryRegionCode,SUM</a:t>
            </a:r>
            <a:r>
              <a:rPr lang="en-US" dirty="0" smtClean="0"/>
              <a:t>(</a:t>
            </a:r>
            <a:r>
              <a:rPr lang="en-US" dirty="0" err="1" smtClean="0"/>
              <a:t>SalesYTD</a:t>
            </a:r>
            <a:r>
              <a:rPr lang="en-US" dirty="0" smtClean="0"/>
              <a:t>) AS </a:t>
            </a:r>
            <a:r>
              <a:rPr lang="en-US" dirty="0" err="1" smtClean="0"/>
              <a:t>TotalSales</a:t>
            </a:r>
            <a:r>
              <a:rPr lang="en-US" dirty="0" smtClean="0"/>
              <a:t> FROM</a:t>
            </a:r>
          </a:p>
          <a:p>
            <a:r>
              <a:rPr lang="en-US" dirty="0" err="1" smtClean="0"/>
              <a:t>Sales.SalesTerritory</a:t>
            </a:r>
            <a:r>
              <a:rPr lang="en-US" dirty="0" smtClean="0"/>
              <a:t> WHERE Name &lt;&gt; 'Australia' AND Name&lt;&gt; 'Canada‘</a:t>
            </a:r>
          </a:p>
          <a:p>
            <a:r>
              <a:rPr lang="en-US" dirty="0" smtClean="0"/>
              <a:t>GROUP BY </a:t>
            </a:r>
            <a:r>
              <a:rPr lang="en-US" dirty="0" err="1" smtClean="0"/>
              <a:t>Name,CountryRegionCode</a:t>
            </a:r>
            <a:r>
              <a:rPr lang="en-US" dirty="0" smtClean="0"/>
              <a:t> WITH CUBE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6670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query retrieves and displays the total sales of each country and also, the total of the sales of all the countries' regions.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3962400"/>
            <a:ext cx="4512809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 addition to the usual rows that are generated by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clause, it also introduces summary rows into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It arranges the groups from the lowest to the highest.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is similar to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CUBE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but generates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shows groups arranged in a hierarchical order.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Group hierarchy in the result is dependent on the order in which the columns that are grouped are specified.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48927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 smtClean="0">
                <a:cs typeface="Courier New" pitchFamily="49" charset="0"/>
              </a:rPr>
              <a:t>ROLLUP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4495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50746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column_name</a:t>
            </a:r>
            <a:r>
              <a:rPr lang="en-US" dirty="0" smtClean="0"/>
              <a:t>&gt; FROM &lt;</a:t>
            </a:r>
            <a:r>
              <a:rPr lang="en-US" dirty="0" err="1" smtClean="0"/>
              <a:t>table_name</a:t>
            </a:r>
            <a:r>
              <a:rPr lang="en-US" dirty="0" smtClean="0"/>
              <a:t>&gt; GROUP BY &lt;</a:t>
            </a:r>
            <a:r>
              <a:rPr lang="en-US" dirty="0" err="1" smtClean="0"/>
              <a:t>column_name</a:t>
            </a:r>
            <a:r>
              <a:rPr lang="en-US" dirty="0" smtClean="0"/>
              <a:t>&gt; WITH ROLLUP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ROLLUP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524000"/>
            <a:ext cx="76962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Name, </a:t>
            </a:r>
            <a:r>
              <a:rPr lang="en-US" dirty="0" err="1" smtClean="0"/>
              <a:t>CountryRegionCode,SUM</a:t>
            </a:r>
            <a:r>
              <a:rPr lang="en-US" dirty="0" smtClean="0"/>
              <a:t>(</a:t>
            </a:r>
            <a:r>
              <a:rPr lang="en-US" dirty="0" err="1" smtClean="0"/>
              <a:t>SalesYTD</a:t>
            </a:r>
            <a:r>
              <a:rPr lang="en-US" dirty="0" smtClean="0"/>
              <a:t>) AS </a:t>
            </a:r>
            <a:r>
              <a:rPr lang="en-US" dirty="0" err="1" smtClean="0"/>
              <a:t>TotalSales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Sales.SalesTerritory</a:t>
            </a:r>
            <a:endParaRPr lang="en-US" dirty="0" smtClean="0"/>
          </a:p>
          <a:p>
            <a:r>
              <a:rPr lang="en-US" dirty="0" smtClean="0"/>
              <a:t>WHERE Name &lt;&gt; 'Australia' AND Name&lt;&gt; 'Canada'</a:t>
            </a:r>
          </a:p>
          <a:p>
            <a:r>
              <a:rPr lang="en-US" dirty="0" smtClean="0"/>
              <a:t>GROUP BY </a:t>
            </a:r>
            <a:r>
              <a:rPr lang="en-US" dirty="0" err="1" smtClean="0"/>
              <a:t>Name,CountryRegionCode</a:t>
            </a:r>
            <a:endParaRPr lang="en-US" dirty="0" smtClean="0"/>
          </a:p>
          <a:p>
            <a:r>
              <a:rPr lang="en-US" dirty="0" smtClean="0"/>
              <a:t>WITH ROLLUP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8866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retrieves and displays the total sales of each country, the total of the sales of all the countries' regions and arranges them in order.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3810000"/>
            <a:ext cx="3124200" cy="279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 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Aggregate functions help to perform analysis across rows, such as counting rows meeting specific criteria or summarizing total sales for all orders.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Aggregate functions ignore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s, except when using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COUNT(*)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Aggregate functions return a single value and can be used in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 with a single expression, such as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ORDER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Aggregate functions in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list do not generate a column alias. You may wish to use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to provide one.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Aggregate functions in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operate on all rows passed to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phase. If there is no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clause, all rows will be summarized.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provides many built-in aggregate functions.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table lists the commonly used functions: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800893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grouping and aggregating data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subqueries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table expressions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joins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various types of joins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use of various set operators to combine data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pivoting and grouping set operations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demonstrates the use of built-in aggregate in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94527"/>
            <a:ext cx="7696200" cy="10348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AVG([</a:t>
            </a:r>
            <a:r>
              <a:rPr lang="en-US" dirty="0" err="1" smtClean="0"/>
              <a:t>UnitPrice</a:t>
            </a:r>
            <a:r>
              <a:rPr lang="en-US" dirty="0" smtClean="0"/>
              <a:t>]) AS </a:t>
            </a:r>
            <a:r>
              <a:rPr lang="en-US" dirty="0" err="1" smtClean="0"/>
              <a:t>AvgUnitPrice</a:t>
            </a:r>
            <a:r>
              <a:rPr lang="en-US" dirty="0" smtClean="0"/>
              <a:t>,</a:t>
            </a:r>
          </a:p>
          <a:p>
            <a:r>
              <a:rPr lang="en-US" dirty="0" smtClean="0"/>
              <a:t>MIN([</a:t>
            </a:r>
            <a:r>
              <a:rPr lang="en-US" dirty="0" err="1" smtClean="0"/>
              <a:t>OrderQty</a:t>
            </a:r>
            <a:r>
              <a:rPr lang="en-US" dirty="0" smtClean="0"/>
              <a:t>])AS </a:t>
            </a:r>
            <a:r>
              <a:rPr lang="en-US" dirty="0" err="1" smtClean="0"/>
              <a:t>MinQty</a:t>
            </a:r>
            <a:r>
              <a:rPr lang="en-US" dirty="0" smtClean="0"/>
              <a:t>,</a:t>
            </a:r>
          </a:p>
          <a:p>
            <a:r>
              <a:rPr lang="en-US" dirty="0" smtClean="0"/>
              <a:t>MAX([</a:t>
            </a:r>
            <a:r>
              <a:rPr lang="en-US" dirty="0" err="1" smtClean="0"/>
              <a:t>UnitPriceDiscount</a:t>
            </a:r>
            <a:r>
              <a:rPr lang="en-US" dirty="0" smtClean="0"/>
              <a:t>]) AS </a:t>
            </a:r>
            <a:r>
              <a:rPr lang="en-US" dirty="0" err="1" smtClean="0"/>
              <a:t>MaxDiscount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Sales.SalesOrderDetail</a:t>
            </a:r>
            <a:r>
              <a:rPr lang="en-US" dirty="0" smtClean="0"/>
              <a:t>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858869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Since the query does not use a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clause, all rows in the table will be summarized by the aggregate formulas in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7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828800" y="3810000"/>
            <a:ext cx="5348377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509647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using aggregates in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clause, all columns referenced in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list must be used as inputs for an aggregate function or must be referenced in a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Failing this, there will be an error.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will return an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31924"/>
            <a:ext cx="76962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SalesOrderID</a:t>
            </a:r>
            <a:r>
              <a:rPr lang="en-US" dirty="0" smtClean="0"/>
              <a:t>, AVG(</a:t>
            </a:r>
            <a:r>
              <a:rPr lang="en-US" dirty="0" err="1" smtClean="0"/>
              <a:t>UnitPrice</a:t>
            </a:r>
            <a:r>
              <a:rPr lang="en-US" dirty="0" smtClean="0"/>
              <a:t>) AS </a:t>
            </a:r>
            <a:r>
              <a:rPr lang="en-US" dirty="0" err="1" smtClean="0"/>
              <a:t>AvgPrice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Sales.SalesOrderDetail</a:t>
            </a:r>
            <a:r>
              <a:rPr lang="en-US" dirty="0" smtClean="0"/>
              <a:t>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2667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This returns an error stating that the column 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Sales.SalesOrderDetail.SalesOrderID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is invalid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list because it is not contained in either an aggregate function or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000" y="3733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6" name="Rounded Rectangle 4"/>
          <p:cNvSpPr/>
          <p:nvPr/>
        </p:nvSpPr>
        <p:spPr>
          <a:xfrm>
            <a:off x="457200" y="3739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the query is not using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clause, all rows will be treated as a single group. All columns, therefore, must be used as inputs to aggregate functions.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correct or prevent the error, one needs to remove </a:t>
            </a:r>
            <a:r>
              <a:rPr lang="en-US" sz="1800" dirty="0" err="1" smtClean="0">
                <a:cs typeface="Courier New" pitchFamily="49" charset="0"/>
              </a:rPr>
              <a:t>SalesOrderID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from the query.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Besides using numeric data, aggregate expressions can also include date, time, and character data for summarizing.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returns the earliest and latest order date, using </a:t>
            </a:r>
            <a:r>
              <a:rPr lang="en-US" sz="1800" dirty="0" smtClean="0">
                <a:cs typeface="Courier New" pitchFamily="49" charset="0"/>
              </a:rPr>
              <a:t>MIN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MAX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 function: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3389293"/>
            <a:ext cx="76962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MIN(</a:t>
            </a:r>
            <a:r>
              <a:rPr lang="en-US" dirty="0" err="1" smtClean="0"/>
              <a:t>OrderDate</a:t>
            </a:r>
            <a:r>
              <a:rPr lang="en-US" dirty="0" smtClean="0"/>
              <a:t>)AS Earliest,</a:t>
            </a:r>
          </a:p>
          <a:p>
            <a:r>
              <a:rPr lang="en-US" dirty="0" smtClean="0"/>
              <a:t>MAX(</a:t>
            </a:r>
            <a:r>
              <a:rPr lang="en-US" dirty="0" err="1" smtClean="0"/>
              <a:t>OrderDate</a:t>
            </a:r>
            <a:r>
              <a:rPr lang="en-US" dirty="0" smtClean="0"/>
              <a:t>) AS Latest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Sales.SalesOrderHeader</a:t>
            </a:r>
            <a:r>
              <a:rPr lang="en-US" dirty="0" smtClean="0"/>
              <a:t>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3066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8" name="Picture 7" descr="Figure 9.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4800600"/>
            <a:ext cx="59817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Aggregates 1-4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provides several methods that help to aggregate two individual items of geometry or geography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table lists the methods: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990600" y="2057400"/>
          <a:ext cx="7467600" cy="3093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0200"/>
                <a:gridCol w="5867400"/>
              </a:tblGrid>
              <a:tr h="533400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/>
                    </a:p>
                    <a:p>
                      <a:pPr algn="ctr"/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STUnion</a:t>
                      </a:r>
                      <a:endParaRPr lang="en-US" sz="1400" b="0" kern="1200" baseline="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Returns an object that represents the union of a geometry/geography instance with another geometry/geography instance.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  <a:tr h="376475">
                <a:tc>
                  <a:txBody>
                    <a:bodyPr/>
                    <a:lstStyle/>
                    <a:p>
                      <a:r>
                        <a:rPr lang="en-US" sz="14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STIntersection</a:t>
                      </a:r>
                      <a:endParaRPr lang="en-US" sz="1400" b="0" kern="1200" baseline="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Returns an object that represents the points where a geometry/geography instance intersects another geometry/geography instance.</a:t>
                      </a:r>
                    </a:p>
                  </a:txBody>
                  <a:tcPr marT="0" marB="0" anchor="ctr"/>
                </a:tc>
              </a:tr>
              <a:tr h="550595">
                <a:tc>
                  <a:txBody>
                    <a:bodyPr/>
                    <a:lstStyle/>
                    <a:p>
                      <a:r>
                        <a:rPr lang="en-US" sz="14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STConvexHull</a:t>
                      </a:r>
                      <a:r>
                        <a:rPr lang="en-US" sz="14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	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Returns an object representing the convex hull of a geometry/geography instance.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53340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 set of points is called convex if for any two points, the entire segment is contained in the set.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convex hull of a set of points is the smallest convex set containing the set.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any given set of points, there is only one convex hull.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Aggregates 2-4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depicts an example of </a:t>
            </a:r>
            <a:r>
              <a:rPr lang="en-US" sz="1800" dirty="0" err="1" smtClean="0">
                <a:cs typeface="Courier New" pitchFamily="49" charset="0"/>
              </a:rPr>
              <a:t>STUnion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7548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depicts an example of </a:t>
            </a:r>
            <a:r>
              <a:rPr lang="en-US" sz="1800" dirty="0" err="1" smtClean="0">
                <a:cs typeface="Courier New" pitchFamily="49" charset="0"/>
              </a:rPr>
              <a:t>STIntersection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648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depicts an example of </a:t>
            </a:r>
            <a:r>
              <a:rPr lang="en-US" sz="1800" dirty="0" err="1" smtClean="0">
                <a:cs typeface="Courier New" pitchFamily="49" charset="0"/>
              </a:rPr>
              <a:t>STConvexHull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9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371600"/>
            <a:ext cx="4213602" cy="1143000"/>
          </a:xfrm>
          <a:prstGeom prst="rect">
            <a:avLst/>
          </a:prstGeom>
        </p:spPr>
      </p:pic>
      <p:pic>
        <p:nvPicPr>
          <p:cNvPr id="10" name="Picture 9" descr="Figure 9.10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3276600"/>
            <a:ext cx="4149378" cy="1219200"/>
          </a:xfrm>
          <a:prstGeom prst="rect">
            <a:avLst/>
          </a:prstGeom>
        </p:spPr>
      </p:pic>
      <p:pic>
        <p:nvPicPr>
          <p:cNvPr id="11" name="Picture 10" descr="Figure 9.11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0" y="5181600"/>
            <a:ext cx="2438400" cy="1331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Aggregates 3-4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demonstrates the use of </a:t>
            </a:r>
            <a:r>
              <a:rPr lang="en-US" sz="1800" dirty="0" err="1" smtClean="0">
                <a:cs typeface="Courier New" pitchFamily="49" charset="0"/>
              </a:rPr>
              <a:t>STUnion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494888"/>
            <a:ext cx="7696200" cy="4101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geometry::Point(251, 1, 4326).</a:t>
            </a:r>
            <a:r>
              <a:rPr lang="en-US" dirty="0" err="1" smtClean="0"/>
              <a:t>STUnion</a:t>
            </a:r>
            <a:r>
              <a:rPr lang="en-US" dirty="0" smtClean="0"/>
              <a:t>(geometry::Point(252,2,4326));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133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 as two points: </a:t>
            </a:r>
          </a:p>
        </p:txBody>
      </p:sp>
      <p:pic>
        <p:nvPicPr>
          <p:cNvPr id="8" name="Picture 7" descr="Figure 9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667000"/>
            <a:ext cx="7175500" cy="175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572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displays another example: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077260"/>
            <a:ext cx="76962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DECLARE @City1 geography</a:t>
            </a:r>
          </a:p>
          <a:p>
            <a:r>
              <a:rPr lang="en-US" dirty="0" smtClean="0"/>
              <a:t>SET @City1 = geography::</a:t>
            </a:r>
            <a:r>
              <a:rPr lang="en-US" dirty="0" err="1" smtClean="0"/>
              <a:t>STPolyFromText</a:t>
            </a:r>
            <a:r>
              <a:rPr lang="en-US" dirty="0" smtClean="0"/>
              <a:t>(</a:t>
            </a:r>
          </a:p>
          <a:p>
            <a:r>
              <a:rPr lang="en-US" dirty="0" smtClean="0"/>
              <a:t>'POLYGON((175.3 -41.5, 178.3 -37.9, 172.8 -34.6, 175.3 -41.5))',</a:t>
            </a:r>
          </a:p>
          <a:p>
            <a:r>
              <a:rPr lang="en-US" dirty="0" smtClean="0"/>
              <a:t>4326)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Aggregates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043428"/>
            <a:ext cx="7696200" cy="1880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DECLARE @City2 geography</a:t>
            </a:r>
          </a:p>
          <a:p>
            <a:r>
              <a:rPr lang="en-US" dirty="0" smtClean="0"/>
              <a:t>SET @City2 = geography::</a:t>
            </a:r>
            <a:r>
              <a:rPr lang="en-US" dirty="0" err="1" smtClean="0"/>
              <a:t>STPolyFromText</a:t>
            </a:r>
            <a:r>
              <a:rPr lang="en-US" dirty="0" smtClean="0"/>
              <a:t>(</a:t>
            </a:r>
          </a:p>
          <a:p>
            <a:r>
              <a:rPr lang="en-US" dirty="0" smtClean="0"/>
              <a:t>'POLYGON((169.3 -46.6, 174.3 -41.6, 172.5 -40.7, 166.3 -45.8, 169.3 -46.6))',</a:t>
            </a:r>
          </a:p>
          <a:p>
            <a:r>
              <a:rPr lang="en-US" dirty="0" smtClean="0"/>
              <a:t>4326)</a:t>
            </a:r>
          </a:p>
          <a:p>
            <a:r>
              <a:rPr lang="en-US" dirty="0" smtClean="0"/>
              <a:t>DECLARE @</a:t>
            </a:r>
            <a:r>
              <a:rPr lang="en-US" dirty="0" err="1" smtClean="0"/>
              <a:t>CombinedCity</a:t>
            </a:r>
            <a:r>
              <a:rPr lang="en-US" dirty="0" smtClean="0"/>
              <a:t> geography = @City1.STUnion(@City2)</a:t>
            </a:r>
          </a:p>
          <a:p>
            <a:r>
              <a:rPr lang="en-US" dirty="0" smtClean="0"/>
              <a:t>SELECT @</a:t>
            </a:r>
            <a:r>
              <a:rPr lang="en-US" dirty="0" err="1" smtClean="0"/>
              <a:t>CombinedCity</a:t>
            </a:r>
            <a:endParaRPr lang="en-US" dirty="0" smtClean="0"/>
          </a:p>
          <a:p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29718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two variables are declared of the geography type and appropriate values are assigned to them.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Then, they are combined into a third variable of geography type by using the </a:t>
            </a:r>
            <a:r>
              <a:rPr lang="en-US" sz="1800" dirty="0" err="1" smtClean="0">
                <a:cs typeface="Courier New" pitchFamily="49" charset="0"/>
              </a:rPr>
              <a:t>STUnion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method. The following figure shows the output of the code:</a:t>
            </a:r>
          </a:p>
        </p:txBody>
      </p:sp>
      <p:pic>
        <p:nvPicPr>
          <p:cNvPr id="7" name="Picture 6" descr="Figure 9.1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256964"/>
            <a:ext cx="5181600" cy="232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Spatial Aggregates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2012 has introduced four new aggregates to the suite of spatial operators in SQL Server.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828800"/>
          <a:ext cx="45720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763869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aggregates are implemented as static methods, which work for either the </a:t>
            </a:r>
            <a:r>
              <a:rPr lang="en-US" sz="1800" dirty="0" smtClean="0">
                <a:cs typeface="Courier New" pitchFamily="49" charset="0"/>
              </a:rPr>
              <a:t>geography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the </a:t>
            </a:r>
            <a:r>
              <a:rPr lang="en-US" sz="1800" dirty="0" smtClean="0">
                <a:cs typeface="Courier New" pitchFamily="49" charset="0"/>
              </a:rPr>
              <a:t>geometry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 types.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Although aggregates are applicable to all classes of spatial data, they can be best described with polygons.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Aggregate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It performs a union operation on a set of geometry objects.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59383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106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combines multiple spatial objects into a single spatial object, removing interior boundaries, where applicable.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2971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 err="1" smtClean="0">
                <a:cs typeface="Courier New" pitchFamily="49" charset="0"/>
              </a:rPr>
              <a:t>UnionAggregate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7200" y="3581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4169106"/>
            <a:ext cx="8001000" cy="7076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UnionAggregate</a:t>
            </a:r>
            <a:r>
              <a:rPr lang="en-US" dirty="0" smtClean="0"/>
              <a:t> ( </a:t>
            </a:r>
            <a:r>
              <a:rPr lang="en-US" dirty="0" err="1" smtClean="0"/>
              <a:t>geometry_operand</a:t>
            </a:r>
            <a:r>
              <a:rPr lang="en-US" dirty="0" smtClean="0"/>
              <a:t> or </a:t>
            </a:r>
            <a:r>
              <a:rPr lang="en-US" dirty="0" err="1" smtClean="0"/>
              <a:t>geography_operand</a:t>
            </a:r>
            <a:r>
              <a:rPr lang="en-US" dirty="0" smtClean="0"/>
              <a:t>)</a:t>
            </a:r>
          </a:p>
          <a:p>
            <a:endParaRPr 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" y="49530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geometry_operand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geometry type table column comprising the set of geometry objects on which a union operation will be performed.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geography_operand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geography type table column comprising the set of geography objects on which a union operation will be performed.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Aggregate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a simple example of using the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aggregate. 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uses the </a:t>
            </a:r>
            <a:r>
              <a:rPr lang="en-US" sz="1800" dirty="0" err="1" smtClean="0">
                <a:cs typeface="Courier New" pitchFamily="49" charset="0"/>
              </a:rPr>
              <a:t>Person.Address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in the </a:t>
            </a:r>
            <a:r>
              <a:rPr lang="en-US" sz="1800" dirty="0" smtClean="0">
                <a:cs typeface="Courier New" pitchFamily="49" charset="0"/>
              </a:rPr>
              <a:t>AdventureWorks2012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76962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Geography::</a:t>
            </a:r>
            <a:r>
              <a:rPr lang="en-US" dirty="0" err="1" smtClean="0"/>
              <a:t>UnionAggregate</a:t>
            </a:r>
            <a:r>
              <a:rPr lang="en-US" dirty="0" smtClean="0"/>
              <a:t>(</a:t>
            </a:r>
            <a:r>
              <a:rPr lang="en-US" dirty="0" err="1" smtClean="0"/>
              <a:t>SpatialLocation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 </a:t>
            </a:r>
            <a:r>
              <a:rPr lang="en-US" dirty="0" err="1" smtClean="0"/>
              <a:t>AVGLocation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Person.Address</a:t>
            </a:r>
            <a:endParaRPr lang="en-US" dirty="0" smtClean="0"/>
          </a:p>
          <a:p>
            <a:r>
              <a:rPr lang="en-US" dirty="0" smtClean="0"/>
              <a:t>WHERE City = 'London‘;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743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output:</a:t>
            </a:r>
          </a:p>
        </p:txBody>
      </p:sp>
      <p:pic>
        <p:nvPicPr>
          <p:cNvPr id="8" name="Picture 7" descr="Figure 9.1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3180347"/>
            <a:ext cx="5403273" cy="7820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38862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a visual representation of the spatial data and is viewed by clicking the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Spatial results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 in the output window:</a:t>
            </a:r>
          </a:p>
        </p:txBody>
      </p:sp>
      <p:pic>
        <p:nvPicPr>
          <p:cNvPr id="10" name="Picture 9" descr="Figure 9.15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599" y="4495800"/>
            <a:ext cx="5562601" cy="2066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6800"/>
            <a:ext cx="838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2012 includes several powerful query features that help you to retrieve data efficiently and quickly.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 can be grouped and/or aggregated together in order to present summarized information.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Using the concept of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of a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used as criteria for another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or query.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Joins help you to combine column data from two or more tables based on a logical relationship between the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Set operators such as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INTERSECT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help you to combine row data from two or more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operators are used to transform the orientation of data from column-oriented to row-oriented and vice versa.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GROUPING 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subclause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of the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helps to specify multiple groupings in a single query.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 Aggregate 1-2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81000" y="9906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It returns a bounding area for a given set of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geometry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geography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objects. It exhibits different behaviors for geography and geometry types.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1000" y="26670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9" name="Rounded Rectangle 2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For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geography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type, the result is a circular object, which loosely bounds the selected input objects.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1" name="Rounded Rectangle 4"/>
          <p:cNvSpPr/>
          <p:nvPr/>
        </p:nvSpPr>
        <p:spPr>
          <a:xfrm>
            <a:off x="457200" y="20630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81000" y="3505200"/>
            <a:ext cx="8153400" cy="6858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35" name="Rounded Rectangle 4"/>
          <p:cNvSpPr/>
          <p:nvPr/>
        </p:nvSpPr>
        <p:spPr>
          <a:xfrm>
            <a:off x="457200" y="3505200"/>
            <a:ext cx="8014062" cy="685800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Furthermore, the circular object is defined using the new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CurvePolygon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feature.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81000" y="1828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44" name="Rounded Rectangle 43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46" name="Rounded Rectangle 4"/>
          <p:cNvSpPr/>
          <p:nvPr/>
        </p:nvSpPr>
        <p:spPr>
          <a:xfrm>
            <a:off x="444138" y="18288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geometry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type, the result is a 'traditional' rectangular polygon, which closely bounds the selected input objects.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1000" y="4267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is the syntax of </a:t>
            </a:r>
            <a:r>
              <a:rPr lang="en-US" sz="1800" dirty="0" err="1" smtClean="0">
                <a:cs typeface="Courier New" pitchFamily="49" charset="0"/>
              </a:rPr>
              <a:t>EnvelopeAggregate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57200" y="48006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57200" y="53794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EnvelopeAggregate</a:t>
            </a:r>
            <a:r>
              <a:rPr lang="en-US" dirty="0" smtClean="0"/>
              <a:t> (</a:t>
            </a:r>
            <a:r>
              <a:rPr lang="en-US" dirty="0" err="1" smtClean="0"/>
              <a:t>geometry_operand</a:t>
            </a:r>
            <a:r>
              <a:rPr lang="en-US" dirty="0" smtClean="0"/>
              <a:t> or </a:t>
            </a:r>
            <a:r>
              <a:rPr lang="en-US" dirty="0" err="1" smtClean="0"/>
              <a:t>geography_operand</a:t>
            </a:r>
            <a:r>
              <a:rPr lang="en-US" dirty="0" smtClean="0"/>
              <a:t>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1000" y="56388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geometry_operand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geometry type table column comprising the set of geometry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 Aggregate 2-2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166280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returns a bounding box for a set of objects in a table variable column: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2362200"/>
            <a:ext cx="8001000" cy="1471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Geography::</a:t>
            </a:r>
            <a:r>
              <a:rPr lang="en-US" dirty="0" err="1" smtClean="0"/>
              <a:t>EnvelopeAggregate</a:t>
            </a:r>
            <a:r>
              <a:rPr lang="en-US" dirty="0" smtClean="0"/>
              <a:t>(</a:t>
            </a:r>
            <a:r>
              <a:rPr lang="en-US" dirty="0" err="1" smtClean="0"/>
              <a:t>SpatialLocation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 Location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Person.Address</a:t>
            </a:r>
            <a:endParaRPr lang="en-US" dirty="0" smtClean="0"/>
          </a:p>
          <a:p>
            <a:r>
              <a:rPr lang="en-US" dirty="0" smtClean="0"/>
              <a:t>WHERE City = 'London‘</a:t>
            </a:r>
          </a:p>
          <a:p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961072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geography_operand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geography type table column comprising the set of geography objects.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886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shows the visual representation of the output:</a:t>
            </a:r>
          </a:p>
        </p:txBody>
      </p:sp>
      <p:pic>
        <p:nvPicPr>
          <p:cNvPr id="13" name="Picture 12" descr="Figure 9.1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267200"/>
            <a:ext cx="6714945" cy="225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Aggregate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906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It returns a 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GeometryCollection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/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GeographyCollection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instance with one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geometry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/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geography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part for each spatial object(s) in the selection set.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1752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</a:t>
            </a:r>
            <a:r>
              <a:rPr lang="en-US" sz="1800" dirty="0" err="1" smtClean="0">
                <a:cs typeface="Courier New" pitchFamily="49" charset="0"/>
              </a:rPr>
              <a:t>CollectionAggregate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225529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7886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CollectionAggregate</a:t>
            </a:r>
            <a:r>
              <a:rPr lang="en-US" dirty="0" smtClean="0"/>
              <a:t> (</a:t>
            </a:r>
            <a:r>
              <a:rPr lang="en-US" dirty="0" err="1" smtClean="0"/>
              <a:t>geometry_operand</a:t>
            </a:r>
            <a:r>
              <a:rPr lang="en-US" dirty="0" smtClean="0"/>
              <a:t> or </a:t>
            </a:r>
            <a:r>
              <a:rPr lang="en-US" dirty="0" err="1" smtClean="0"/>
              <a:t>geography_operand</a:t>
            </a:r>
            <a:r>
              <a:rPr lang="en-US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32766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geometry_operand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geometry type table column comprising the set of geometry objects.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geography_operand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geography type table column comprising the set of geography objects.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953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returns a </a:t>
            </a:r>
            <a:r>
              <a:rPr lang="en-US" sz="1800" dirty="0" err="1" smtClean="0">
                <a:cs typeface="Courier New" pitchFamily="49" charset="0"/>
              </a:rPr>
              <a:t>GeometryCollection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instance that contains a </a:t>
            </a:r>
            <a:r>
              <a:rPr lang="en-US" sz="1800" dirty="0" err="1" smtClean="0">
                <a:cs typeface="Courier New" pitchFamily="49" charset="0"/>
              </a:rPr>
              <a:t>CurvePolygon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a </a:t>
            </a:r>
            <a:r>
              <a:rPr lang="en-US" sz="1800" dirty="0" smtClean="0">
                <a:cs typeface="Courier New" pitchFamily="49" charset="0"/>
              </a:rPr>
              <a:t>Polygon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5798357"/>
            <a:ext cx="80010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DECLARE @</a:t>
            </a:r>
            <a:r>
              <a:rPr lang="en-US" dirty="0" err="1" smtClean="0"/>
              <a:t>CollectionDemo</a:t>
            </a:r>
            <a:r>
              <a:rPr lang="en-US" dirty="0" smtClean="0"/>
              <a:t> TABLE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shape geometry,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Aggregate 2-2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990600"/>
            <a:ext cx="8001000" cy="22467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shapeType</a:t>
            </a:r>
            <a:r>
              <a:rPr lang="en-US" dirty="0" smtClean="0"/>
              <a:t> </a:t>
            </a:r>
            <a:r>
              <a:rPr lang="en-US" dirty="0" err="1" smtClean="0"/>
              <a:t>nvarchar</a:t>
            </a:r>
            <a:r>
              <a:rPr lang="en-US" dirty="0" smtClean="0"/>
              <a:t>(50)</a:t>
            </a:r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INSERT INTO @</a:t>
            </a:r>
            <a:r>
              <a:rPr lang="en-US" dirty="0" err="1" smtClean="0"/>
              <a:t>CollectionDemo</a:t>
            </a:r>
            <a:r>
              <a:rPr lang="en-US" dirty="0" smtClean="0"/>
              <a:t>(</a:t>
            </a:r>
            <a:r>
              <a:rPr lang="en-US" dirty="0" err="1" smtClean="0"/>
              <a:t>shape,shapeType</a:t>
            </a:r>
            <a:r>
              <a:rPr lang="en-US" dirty="0" smtClean="0"/>
              <a:t>) </a:t>
            </a:r>
          </a:p>
          <a:p>
            <a:r>
              <a:rPr lang="en-US" dirty="0" smtClean="0"/>
              <a:t>VALUES('CURVEPOLYGON(CIRCULARSTRING(2 3, 4 1, 6 3, 4 5, 2 3))',</a:t>
            </a:r>
          </a:p>
          <a:p>
            <a:r>
              <a:rPr lang="en-US" dirty="0" smtClean="0"/>
              <a:t> 'Circle'),</a:t>
            </a:r>
          </a:p>
          <a:p>
            <a:r>
              <a:rPr lang="en-US" dirty="0" smtClean="0"/>
              <a:t>('POLYGON((1 1, 4 1, 4 5, 1 5, 1 1))', 'Rectangle');</a:t>
            </a:r>
          </a:p>
          <a:p>
            <a:r>
              <a:rPr lang="en-US" dirty="0" smtClean="0"/>
              <a:t>SELECT geometry::</a:t>
            </a:r>
            <a:r>
              <a:rPr lang="en-US" dirty="0" err="1" smtClean="0"/>
              <a:t>CollectionAggregate</a:t>
            </a:r>
            <a:r>
              <a:rPr lang="en-US" dirty="0" smtClean="0"/>
              <a:t>(shape)</a:t>
            </a:r>
          </a:p>
          <a:p>
            <a:r>
              <a:rPr lang="en-US" dirty="0" smtClean="0"/>
              <a:t>FROM @</a:t>
            </a:r>
            <a:r>
              <a:rPr lang="en-US" dirty="0" err="1" smtClean="0"/>
              <a:t>CollectionDemo</a:t>
            </a:r>
            <a:r>
              <a:rPr lang="en-US" dirty="0" smtClean="0"/>
              <a:t>;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364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shows the output of the code:</a:t>
            </a:r>
          </a:p>
        </p:txBody>
      </p:sp>
      <p:pic>
        <p:nvPicPr>
          <p:cNvPr id="8" name="Picture 7" descr="Figure 9.1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785036"/>
            <a:ext cx="6516978" cy="2768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 Aggregate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returns a convex hull polygon, which encloses one or more spatial objects for a given set of </a:t>
            </a:r>
            <a:r>
              <a:rPr lang="en-US" sz="1800" dirty="0" smtClean="0">
                <a:cs typeface="Courier New" pitchFamily="49" charset="0"/>
              </a:rPr>
              <a:t>geometry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800" dirty="0" smtClean="0">
                <a:cs typeface="Courier New" pitchFamily="49" charset="0"/>
              </a:rPr>
              <a:t>geography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is the syntax of </a:t>
            </a:r>
            <a:r>
              <a:rPr lang="en-US" sz="1800" dirty="0" err="1" smtClean="0">
                <a:cs typeface="Courier New" pitchFamily="49" charset="0"/>
              </a:rPr>
              <a:t>ConvexHullAggregate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196958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864898"/>
            <a:ext cx="8001000" cy="259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ConvexHullAggregate</a:t>
            </a:r>
            <a:r>
              <a:rPr lang="en-US" dirty="0" smtClean="0"/>
              <a:t> (</a:t>
            </a:r>
            <a:r>
              <a:rPr lang="en-US" dirty="0" err="1" smtClean="0"/>
              <a:t>geometry_operand</a:t>
            </a:r>
            <a:r>
              <a:rPr lang="en-US" dirty="0" smtClean="0"/>
              <a:t> or </a:t>
            </a:r>
            <a:r>
              <a:rPr lang="en-US" dirty="0" err="1" smtClean="0"/>
              <a:t>geography_operand</a:t>
            </a:r>
            <a:r>
              <a:rPr lang="en-US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41114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geometry_operand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geometry type table column comprising the set of geometry objects.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geography_operand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geography type table column comprising the set of geography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 Aggregate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err="1" smtClean="0">
                <a:cs typeface="Courier New" pitchFamily="49" charset="0"/>
              </a:rPr>
              <a:t>ConvexHullAggregate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447800"/>
            <a:ext cx="8001000" cy="14711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Geography::</a:t>
            </a:r>
            <a:r>
              <a:rPr lang="en-US" dirty="0" err="1" smtClean="0"/>
              <a:t>ConvexHullAggregate</a:t>
            </a:r>
            <a:r>
              <a:rPr lang="en-US" dirty="0" smtClean="0"/>
              <a:t>(</a:t>
            </a:r>
            <a:r>
              <a:rPr lang="en-US" dirty="0" err="1" smtClean="0"/>
              <a:t>SpatialLocation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 Location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Person.Address</a:t>
            </a:r>
            <a:endParaRPr lang="en-US" dirty="0" smtClean="0"/>
          </a:p>
          <a:p>
            <a:r>
              <a:rPr lang="en-US" dirty="0" smtClean="0"/>
              <a:t>WHERE City = 'London‘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0596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is shown in the following figure:</a:t>
            </a:r>
          </a:p>
        </p:txBody>
      </p:sp>
      <p:pic>
        <p:nvPicPr>
          <p:cNvPr id="8" name="Picture 7" descr="Figure 9.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3657600"/>
            <a:ext cx="6629400" cy="2698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Subqueries</a:t>
            </a:r>
            <a:r>
              <a:rPr lang="en-US" dirty="0" smtClean="0"/>
              <a:t>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You can use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or a query to return records that will be used as criteria for another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or query.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 other words, the inner query statement should return the column or columns used in the criteria of the outer query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outer query is called parent query and the inner query is called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The purpose of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to return results to the outer query.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simplest form of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one that returns just one column. The parent query can use the results of this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using an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sign.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48927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for the most basic form of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using just one column with an </a:t>
            </a:r>
            <a:r>
              <a:rPr lang="en-US" sz="1800" dirty="0" smtClean="0">
                <a:cs typeface="Courier New" pitchFamily="49" charset="0"/>
              </a:rPr>
              <a:t>=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sign is as follows: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7200" y="4648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5291114"/>
            <a:ext cx="8001000" cy="6524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ColumnName</a:t>
            </a:r>
            <a:r>
              <a:rPr lang="en-US" dirty="0" smtClean="0"/>
              <a:t>&gt; FROM &lt;table&gt;</a:t>
            </a:r>
          </a:p>
          <a:p>
            <a:r>
              <a:rPr lang="en-US" dirty="0" smtClean="0"/>
              <a:t>WHERE &lt;</a:t>
            </a:r>
            <a:r>
              <a:rPr lang="en-US" dirty="0" err="1" smtClean="0"/>
              <a:t>ColumnName</a:t>
            </a:r>
            <a:r>
              <a:rPr lang="en-US" dirty="0" smtClean="0"/>
              <a:t>&gt; = ( SELECT &lt;</a:t>
            </a:r>
            <a:r>
              <a:rPr lang="en-US" dirty="0" err="1" smtClean="0"/>
              <a:t>ColumnName</a:t>
            </a:r>
            <a:r>
              <a:rPr lang="en-US" dirty="0" smtClean="0"/>
              <a:t>&gt; FROM &lt;Table&gt; WHERE &lt;</a:t>
            </a:r>
            <a:r>
              <a:rPr lang="en-US" dirty="0" err="1" smtClean="0"/>
              <a:t>ColumnName</a:t>
            </a:r>
            <a:r>
              <a:rPr lang="en-US" dirty="0" smtClean="0"/>
              <a:t>&gt; = &lt;Condition&gt;�&gt;)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Subqueries</a:t>
            </a:r>
            <a:r>
              <a:rPr lang="en-US" dirty="0" smtClean="0"/>
              <a:t>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the innermost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executed first and its result is passed as criteria to the outer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a scenario where it is required to determine the due date and ship date of the most recent orders.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code to achieve this: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608927"/>
            <a:ext cx="79248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DueDate</a:t>
            </a:r>
            <a:r>
              <a:rPr lang="en-US" dirty="0" smtClean="0"/>
              <a:t>, </a:t>
            </a:r>
            <a:r>
              <a:rPr lang="en-US" dirty="0" err="1" smtClean="0"/>
              <a:t>ShipDate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Sales.SalesOrderHeader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Sales.SalesOrderHeader.OrderDate</a:t>
            </a:r>
            <a:r>
              <a:rPr lang="en-US" dirty="0" smtClean="0"/>
              <a:t> =</a:t>
            </a:r>
          </a:p>
          <a:p>
            <a:r>
              <a:rPr lang="en-US" dirty="0" smtClean="0"/>
              <a:t>(SELECT MAX(</a:t>
            </a:r>
            <a:r>
              <a:rPr lang="en-US" dirty="0" err="1" smtClean="0"/>
              <a:t>OrderDate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Sales.SalesOrderHeader</a:t>
            </a:r>
            <a:r>
              <a:rPr lang="en-US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390072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has been used to achieve the desired output.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inner query or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retrieves the most recent order date.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then passed to the outer query, which displays due date and ship date for all the orders that were made on that particular date.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Subqueries</a:t>
            </a:r>
            <a:r>
              <a:rPr lang="en-US" dirty="0" smtClean="0"/>
              <a:t>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a part of the output of the code:</a:t>
            </a:r>
          </a:p>
        </p:txBody>
      </p:sp>
      <p:pic>
        <p:nvPicPr>
          <p:cNvPr id="6" name="Picture 5" descr="Figure 9.1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295400"/>
            <a:ext cx="4191000" cy="244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733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Based on the results returned by the inner query,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classified as follows: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685800" y="4419600"/>
          <a:ext cx="79248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Multi-valued Queries 1-4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If an = operator is used with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must return a single scalar value.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keywords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ANY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EXISTS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can be used with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of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when the query returns one column but one or more rows.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more than one value is returned, there will be an error and the query will not be processed.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simplest form of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one that returns just one column. The parent query can use the results of this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using an = sign.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1000" y="3810000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These keywords, also called predicates, are used with multi-valued queries.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4402383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25" name="Rounded Rectangle 4"/>
          <p:cNvSpPr/>
          <p:nvPr/>
        </p:nvSpPr>
        <p:spPr>
          <a:xfrm>
            <a:off x="457200" y="4519164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example, consider that all the first names and last names of employees whose job title is 'Research and Development Manager' need to be displayed.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1000" y="51816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7" name="Rounded Rectangle 26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Here, the inner query may return more than one row as there may be more than one employee with that job title.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1000" y="57912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32" name="Rounded Rectangle 4"/>
          <p:cNvSpPr/>
          <p:nvPr/>
        </p:nvSpPr>
        <p:spPr>
          <a:xfrm>
            <a:off x="457200" y="59079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ensure that the outer query can use the results of the inner query,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will have to be used.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Data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partitions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into one or more subsets. Each subset has values and expressions in common.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For every grouped column, there is only one row.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can have more than one grouped column.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6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is followed by a list of columns, known as grouped columns. Every grouped column restricts the number of rows of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745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for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7200" y="4230469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4724400"/>
            <a:ext cx="8001000" cy="9633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CREATE TYPE [ </a:t>
            </a:r>
            <a:r>
              <a:rPr lang="en-US" dirty="0" err="1" smtClean="0"/>
              <a:t>schema_name</a:t>
            </a:r>
            <a:r>
              <a:rPr lang="en-US" dirty="0" smtClean="0"/>
              <a:t>. ] </a:t>
            </a:r>
            <a:r>
              <a:rPr lang="en-US" dirty="0" err="1" smtClean="0"/>
              <a:t>type_name</a:t>
            </a:r>
            <a:r>
              <a:rPr lang="en-US" dirty="0" smtClean="0"/>
              <a:t> { FROM </a:t>
            </a:r>
            <a:r>
              <a:rPr lang="en-US" dirty="0" err="1" smtClean="0"/>
              <a:t>base_type</a:t>
            </a:r>
            <a:r>
              <a:rPr lang="en-US" dirty="0" smtClean="0"/>
              <a:t> [ ( precision [ ,</a:t>
            </a:r>
          </a:p>
          <a:p>
            <a:r>
              <a:rPr lang="en-US" dirty="0" smtClean="0"/>
              <a:t>scale ] ) ] [ NULL | NOT NULL ] } [ ; ]</a:t>
            </a:r>
          </a:p>
          <a:p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" y="57060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column_name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column according to which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should be grouped.</a:t>
            </a:r>
          </a:p>
        </p:txBody>
      </p:sp>
      <p:sp>
        <p:nvSpPr>
          <p:cNvPr id="21" name="Rounded Rectangle 4"/>
          <p:cNvSpPr/>
          <p:nvPr/>
        </p:nvSpPr>
        <p:spPr>
          <a:xfrm>
            <a:off x="442113" y="3307035"/>
            <a:ext cx="8031174" cy="56258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2400" tIns="152400" rIns="152400" bIns="1524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kern="1200"/>
          </a:p>
        </p:txBody>
      </p:sp>
      <p:sp>
        <p:nvSpPr>
          <p:cNvPr id="22" name="Rounded Rectangle 4"/>
          <p:cNvSpPr/>
          <p:nvPr/>
        </p:nvSpPr>
        <p:spPr>
          <a:xfrm>
            <a:off x="457200" y="3282236"/>
            <a:ext cx="8014062" cy="618843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Multi-valued Queries 2-4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02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495860"/>
            <a:ext cx="79248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FirstName</a:t>
            </a:r>
            <a:r>
              <a:rPr lang="en-US" dirty="0" smtClean="0"/>
              <a:t>, </a:t>
            </a:r>
            <a:r>
              <a:rPr lang="en-US" dirty="0" err="1" smtClean="0"/>
              <a:t>LastName</a:t>
            </a:r>
            <a:r>
              <a:rPr lang="en-US" dirty="0" smtClean="0"/>
              <a:t> FROM </a:t>
            </a:r>
            <a:r>
              <a:rPr lang="en-US" dirty="0" err="1" smtClean="0"/>
              <a:t>Person.Person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Person.Person.BusinessEntityID</a:t>
            </a:r>
            <a:r>
              <a:rPr lang="en-US" dirty="0" smtClean="0"/>
              <a:t> IN (SELECT </a:t>
            </a:r>
            <a:r>
              <a:rPr lang="en-US" dirty="0" err="1" smtClean="0"/>
              <a:t>BusinessEntityID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HumanResources.Employee</a:t>
            </a:r>
            <a:r>
              <a:rPr lang="en-US" dirty="0" smtClean="0"/>
              <a:t> WHERE </a:t>
            </a:r>
            <a:r>
              <a:rPr lang="en-US" dirty="0" err="1" smtClean="0"/>
              <a:t>JobTitle</a:t>
            </a:r>
            <a:r>
              <a:rPr lang="en-US" dirty="0" smtClean="0"/>
              <a:t> ='Research and Development</a:t>
            </a:r>
          </a:p>
          <a:p>
            <a:r>
              <a:rPr lang="en-US" dirty="0" smtClean="0"/>
              <a:t>Manager');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66700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the inner query retrieves the </a:t>
            </a:r>
            <a:r>
              <a:rPr lang="en-US" sz="1800" dirty="0" err="1" smtClean="0">
                <a:cs typeface="Courier New" pitchFamily="49" charset="0"/>
              </a:rPr>
              <a:t>BusinessEntityID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from the </a:t>
            </a:r>
            <a:r>
              <a:rPr lang="en-US" sz="1800" dirty="0" err="1" smtClean="0">
                <a:cs typeface="Courier New" pitchFamily="49" charset="0"/>
              </a:rPr>
              <a:t>HumanResources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.</a:t>
            </a:r>
            <a:r>
              <a:rPr lang="en-US" sz="1800" dirty="0" err="1" smtClean="0">
                <a:cs typeface="Courier New" pitchFamily="49" charset="0"/>
              </a:rPr>
              <a:t>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for those records having job title 'Research and Development Manager'.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results are then passed to the outer query, which matches the </a:t>
            </a:r>
            <a:r>
              <a:rPr lang="en-US" sz="1800" dirty="0" err="1" smtClean="0">
                <a:cs typeface="Courier New" pitchFamily="49" charset="0"/>
              </a:rPr>
              <a:t>BusinessEntityID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that in the </a:t>
            </a:r>
            <a:r>
              <a:rPr lang="en-US" sz="1800" dirty="0" err="1" smtClean="0">
                <a:cs typeface="Courier New" pitchFamily="49" charset="0"/>
              </a:rPr>
              <a:t>Person.Person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Finally, from the records that are matching, the first and last names are extracted and displayed.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output: </a:t>
            </a:r>
          </a:p>
        </p:txBody>
      </p:sp>
      <p:pic>
        <p:nvPicPr>
          <p:cNvPr id="8" name="Picture 7" descr="Figure 9.2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399" y="5105400"/>
            <a:ext cx="2349115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Multi-valued Queries 3-4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You should remember the following points when using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600200"/>
          <a:ext cx="8001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Multi-valued Queries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Besides scalar and multi-valued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you can also choose between </a:t>
            </a:r>
            <a:br>
              <a:rPr lang="en-US" sz="1800" dirty="0" smtClean="0">
                <a:latin typeface="Calibri" pitchFamily="34" charset="0"/>
                <a:cs typeface="Calibri" pitchFamily="34" charset="0"/>
              </a:rPr>
            </a:b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self-contained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correlated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subqueries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These are defined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828800"/>
          <a:ext cx="79248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EXISTS Keyword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EXISTS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is used with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check the existence of rows returned by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does not actually return any data; it returns a value of </a:t>
            </a:r>
            <a:r>
              <a:rPr lang="en-US" sz="1800" dirty="0" smtClean="0">
                <a:cs typeface="Courier New" pitchFamily="49" charset="0"/>
              </a:rPr>
              <a:t>TRUE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cs typeface="Courier New" pitchFamily="49" charset="0"/>
              </a:rPr>
              <a:t>FALSE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containing the word </a:t>
            </a:r>
            <a:r>
              <a:rPr lang="en-US" sz="1800" dirty="0" smtClean="0">
                <a:cs typeface="Courier New" pitchFamily="49" charset="0"/>
              </a:rPr>
              <a:t>EXISTS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as follows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667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294727"/>
            <a:ext cx="80010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ColumnName</a:t>
            </a:r>
            <a:r>
              <a:rPr lang="en-US" dirty="0" smtClean="0"/>
              <a:t>&gt; FROM &lt;table&gt;</a:t>
            </a:r>
          </a:p>
          <a:p>
            <a:r>
              <a:rPr lang="en-US" dirty="0" smtClean="0"/>
              <a:t>WHERE [NOT] EXISTS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Subquery_Statement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0686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Subquery_Statement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EXISTS Keyword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use of the </a:t>
            </a:r>
            <a:r>
              <a:rPr lang="en-US" sz="1800" dirty="0" smtClean="0">
                <a:cs typeface="Courier New" pitchFamily="49" charset="0"/>
              </a:rPr>
              <a:t>EXISTS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 to yield the same output: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800660"/>
            <a:ext cx="76962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FirstName</a:t>
            </a:r>
            <a:r>
              <a:rPr lang="en-US" dirty="0" smtClean="0"/>
              <a:t>, </a:t>
            </a:r>
            <a:r>
              <a:rPr lang="en-US" dirty="0" err="1" smtClean="0"/>
              <a:t>LastName</a:t>
            </a:r>
            <a:r>
              <a:rPr lang="en-US" dirty="0" smtClean="0"/>
              <a:t> FROM </a:t>
            </a:r>
            <a:r>
              <a:rPr lang="en-US" dirty="0" err="1" smtClean="0"/>
              <a:t>Person.Person</a:t>
            </a:r>
            <a:r>
              <a:rPr lang="en-US" dirty="0" smtClean="0"/>
              <a:t> AS A</a:t>
            </a:r>
          </a:p>
          <a:p>
            <a:r>
              <a:rPr lang="en-US" dirty="0" smtClean="0"/>
              <a:t>WHERE EXISTS (SELECT *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HumanResources.Employee</a:t>
            </a:r>
            <a:r>
              <a:rPr lang="en-US" dirty="0" smtClean="0"/>
              <a:t> As B WHERE </a:t>
            </a:r>
            <a:r>
              <a:rPr lang="en-US" dirty="0" err="1" smtClean="0"/>
              <a:t>JobTitle</a:t>
            </a:r>
            <a:r>
              <a:rPr lang="en-US" dirty="0" smtClean="0"/>
              <a:t> ='Research and </a:t>
            </a:r>
          </a:p>
          <a:p>
            <a:r>
              <a:rPr lang="en-US" dirty="0" smtClean="0"/>
              <a:t>Development Manager' AND </a:t>
            </a:r>
            <a:r>
              <a:rPr lang="en-US" dirty="0" err="1" smtClean="0"/>
              <a:t>A.BusinessEntityID</a:t>
            </a:r>
            <a:r>
              <a:rPr lang="en-US" dirty="0" smtClean="0"/>
              <a:t>=</a:t>
            </a:r>
            <a:r>
              <a:rPr lang="en-US" dirty="0" err="1" smtClean="0"/>
              <a:t>B.BusinessEntityID</a:t>
            </a:r>
            <a:r>
              <a:rPr lang="en-US" dirty="0" smtClean="0"/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1242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the inner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retrieves all those records that match job title as 'Research and Development Manager' and whose </a:t>
            </a:r>
            <a:r>
              <a:rPr lang="en-US" sz="1800" dirty="0" err="1" smtClean="0">
                <a:cs typeface="Courier New" pitchFamily="49" charset="0"/>
              </a:rPr>
              <a:t>BusinessEntityId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matches with that in the </a:t>
            </a:r>
            <a:r>
              <a:rPr lang="en-US" sz="1800" dirty="0" smtClean="0">
                <a:cs typeface="Courier New" pitchFamily="49" charset="0"/>
              </a:rPr>
              <a:t>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there are no records matching both these conditions, the inner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will not return any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Thus, in that case, the </a:t>
            </a:r>
            <a:r>
              <a:rPr lang="en-US" sz="1800" dirty="0" smtClean="0">
                <a:cs typeface="Courier New" pitchFamily="49" charset="0"/>
              </a:rPr>
              <a:t>EXISTS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will return false and the outer query will also not return any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However, the code will return two rows because the given conditions are satisfied.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Similarly, one can use the </a:t>
            </a:r>
            <a:r>
              <a:rPr lang="en-US" sz="1800" dirty="0" smtClean="0">
                <a:cs typeface="Courier New" pitchFamily="49" charset="0"/>
              </a:rPr>
              <a:t>NOT EXISTS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WHERE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in which it is used is satisfied if there are no rows returned by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</a:t>
            </a:r>
            <a:r>
              <a:rPr lang="en-US" dirty="0" err="1" smtClean="0"/>
              <a:t>Subqueries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is defined inside another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called a nested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you wanted to retrieve and display the names of persons from Canada.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There is no direct way to retrieve this information since the </a:t>
            </a:r>
            <a:r>
              <a:rPr lang="en-US" sz="1800" dirty="0" err="1" smtClean="0">
                <a:cs typeface="Courier New" pitchFamily="49" charset="0"/>
              </a:rPr>
              <a:t>Sales.SalesTerritory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is not related to </a:t>
            </a:r>
            <a:r>
              <a:rPr lang="en-US" sz="1800" dirty="0" err="1" smtClean="0">
                <a:cs typeface="Courier New" pitchFamily="49" charset="0"/>
              </a:rPr>
              <a:t>Person.Person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Hence, a nested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used here as shown in the following code snippet: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590800"/>
            <a:ext cx="7696200" cy="25699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LastName</a:t>
            </a:r>
            <a:r>
              <a:rPr lang="en-US" dirty="0" smtClean="0"/>
              <a:t>, </a:t>
            </a:r>
            <a:r>
              <a:rPr lang="en-US" dirty="0" err="1" smtClean="0"/>
              <a:t>FirstName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Person.Person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BusinessEntityID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(SELECT </a:t>
            </a:r>
            <a:r>
              <a:rPr lang="en-US" dirty="0" err="1" smtClean="0"/>
              <a:t>BusinessEntityID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Sales.SalesPerson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TerritoryID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(SELECT </a:t>
            </a:r>
            <a:r>
              <a:rPr lang="en-US" dirty="0" err="1" smtClean="0"/>
              <a:t>TerritoryID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Sales.SalesTerritory</a:t>
            </a:r>
            <a:endParaRPr lang="en-US" dirty="0" smtClean="0"/>
          </a:p>
          <a:p>
            <a:r>
              <a:rPr lang="en-US" dirty="0" smtClean="0"/>
              <a:t>WHERE Name='Canada')</a:t>
            </a:r>
          </a:p>
          <a:p>
            <a:r>
              <a:rPr lang="en-US" dirty="0" smtClean="0"/>
              <a:t>)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1932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output:</a:t>
            </a:r>
          </a:p>
        </p:txBody>
      </p:sp>
      <p:pic>
        <p:nvPicPr>
          <p:cNvPr id="8" name="Picture 7" descr="Figure 9.2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5562600"/>
            <a:ext cx="2362200" cy="1026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Queries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a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takes parameters from its parent query, it is known as Correlated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subquery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44138" y="19812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you want to retrieve all the business entity ids of persons whose contact information was last modified not earlier than 2012.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3678466"/>
            <a:ext cx="7696200" cy="20528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e.BusinessEntityID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Person.BusinessEntityContact</a:t>
            </a:r>
            <a:r>
              <a:rPr lang="en-US" dirty="0" smtClean="0"/>
              <a:t> e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e.ContactTypeID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c.ContactTypeID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Person.ContactType</a:t>
            </a:r>
            <a:r>
              <a:rPr lang="en-US" dirty="0" smtClean="0"/>
              <a:t> c</a:t>
            </a:r>
          </a:p>
          <a:p>
            <a:r>
              <a:rPr lang="en-US" dirty="0" smtClean="0"/>
              <a:t>WHERE YEAR(</a:t>
            </a:r>
            <a:r>
              <a:rPr lang="en-US" dirty="0" err="1" smtClean="0"/>
              <a:t>e.ModifiedDate</a:t>
            </a:r>
            <a:r>
              <a:rPr lang="en-US" dirty="0" smtClean="0"/>
              <a:t>) &gt;=2012</a:t>
            </a:r>
          </a:p>
          <a:p>
            <a:r>
              <a:rPr lang="en-US" dirty="0" smtClean="0"/>
              <a:t>)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895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displays the use of a correlated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Queries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06269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code, the inner query retrieves contact type ids for all those persons whose contact information was modified on or before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results are then passed to the outer query, which matches these contact type ids with those in the </a:t>
            </a:r>
            <a:r>
              <a:rPr lang="en-US" sz="1800" dirty="0" err="1" smtClean="0">
                <a:cs typeface="Courier New" pitchFamily="49" charset="0"/>
              </a:rPr>
              <a:t>Person.BusinessEntityContact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table and displays the business entity IDs of those records.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part of the output:</a:t>
            </a:r>
          </a:p>
        </p:txBody>
      </p:sp>
      <p:pic>
        <p:nvPicPr>
          <p:cNvPr id="6" name="Picture 5" descr="Figure 9.2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3581400"/>
            <a:ext cx="3373916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53869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Joins are used to retrieve data from two or more tables based on a logical relationship between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defines the manner in which two tables are related in a query by: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600" y="1906565"/>
            <a:ext cx="8153400" cy="6096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Specifying the column from each table to be used for the join. A typical join specifies a foreign key from one table and its associated key in the other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600" y="2592365"/>
            <a:ext cx="8153400" cy="6096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2" name="Rounded Rectangle 4"/>
          <p:cNvSpPr/>
          <p:nvPr/>
        </p:nvSpPr>
        <p:spPr>
          <a:xfrm>
            <a:off x="672738" y="2592365"/>
            <a:ext cx="8014062" cy="605091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Specifying a logical operator such as =, &lt;&gt; to be used in comparing values from the columns.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3201965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Joins can be specified in either the </a:t>
            </a:r>
            <a:r>
              <a:rPr lang="en-US" sz="1800" dirty="0" smtClean="0">
                <a:cs typeface="Courier New" pitchFamily="49" charset="0"/>
              </a:rPr>
              <a:t>FROM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cs typeface="Courier New" pitchFamily="49" charset="0"/>
              </a:rPr>
              <a:t>WHERE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 smtClean="0">
                <a:cs typeface="Courier New" pitchFamily="49" charset="0"/>
              </a:rPr>
              <a:t>JOIN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as follows: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2000" y="3810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0" y="4334470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&lt;ColumnName1&gt;, &lt;ColumnName2&gt;...&lt;</a:t>
            </a:r>
            <a:r>
              <a:rPr lang="en-US" dirty="0" err="1" smtClean="0"/>
              <a:t>ColumnNameN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Table_A</a:t>
            </a:r>
            <a:r>
              <a:rPr lang="en-US" dirty="0" smtClean="0"/>
              <a:t> AS </a:t>
            </a:r>
            <a:r>
              <a:rPr lang="en-US" dirty="0" err="1" smtClean="0"/>
              <a:t>Table_Alias_A</a:t>
            </a:r>
            <a:endParaRPr lang="en-US" dirty="0" smtClean="0"/>
          </a:p>
          <a:p>
            <a:r>
              <a:rPr lang="en-US" dirty="0" smtClean="0"/>
              <a:t>JOIN</a:t>
            </a:r>
          </a:p>
          <a:p>
            <a:r>
              <a:rPr lang="en-US" dirty="0" err="1" smtClean="0"/>
              <a:t>Table_B</a:t>
            </a:r>
            <a:r>
              <a:rPr lang="en-US" dirty="0" smtClean="0"/>
              <a:t> AS </a:t>
            </a:r>
            <a:r>
              <a:rPr lang="en-US" dirty="0" err="1" smtClean="0"/>
              <a:t>Table_Alias_B</a:t>
            </a:r>
            <a:endParaRPr lang="en-US" dirty="0" smtClean="0"/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Table_Alias_A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 = </a:t>
            </a:r>
            <a:r>
              <a:rPr lang="en-US" dirty="0" err="1" smtClean="0"/>
              <a:t>Table_Alias_B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8674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&lt;ColumnName1&gt;, &lt;ColumnName2&gt;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list of columns that need to be displayed.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016675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Table_A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table on the left of the JOIN keyword.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Table_B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table on the right of the JOIN keyword.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AS </a:t>
            </a:r>
            <a:r>
              <a:rPr lang="en-US" sz="1800" dirty="0" err="1" smtClean="0">
                <a:cs typeface="Courier New" pitchFamily="49" charset="0"/>
              </a:rPr>
              <a:t>Table_Alias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way of giving an alias name to the table. An alias defined for the table in a query can be used to denote a table so that the full name of the table need not be used.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CommonColumn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column that is common to both the tables. In this case, the join succeeds only if the columns have matching values.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288106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you want to list employee first names, last names, and their job titles from the </a:t>
            </a:r>
            <a:r>
              <a:rPr lang="en-US" sz="1800" dirty="0" err="1" smtClean="0">
                <a:cs typeface="Courier New" pitchFamily="49" charset="0"/>
              </a:rPr>
              <a:t>HumanResources.Employee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Person.Person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extract this information from the two tables, you need to join them based on </a:t>
            </a:r>
            <a:r>
              <a:rPr lang="en-US" sz="1800" dirty="0" err="1" smtClean="0">
                <a:cs typeface="Courier New" pitchFamily="49" charset="0"/>
              </a:rPr>
              <a:t>BusinessEntityID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shown in the following code snippet: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4696437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A.FirstName</a:t>
            </a:r>
            <a:r>
              <a:rPr lang="en-US" dirty="0" smtClean="0"/>
              <a:t>, </a:t>
            </a:r>
            <a:r>
              <a:rPr lang="en-US" dirty="0" err="1" smtClean="0"/>
              <a:t>A.LastName</a:t>
            </a:r>
            <a:r>
              <a:rPr lang="en-US" dirty="0" smtClean="0"/>
              <a:t>, </a:t>
            </a:r>
            <a:r>
              <a:rPr lang="en-US" dirty="0" err="1" smtClean="0"/>
              <a:t>B.JobTitle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Person.Person</a:t>
            </a:r>
            <a:r>
              <a:rPr lang="en-US" dirty="0" smtClean="0"/>
              <a:t> A</a:t>
            </a:r>
          </a:p>
          <a:p>
            <a:r>
              <a:rPr lang="en-US" dirty="0" smtClean="0"/>
              <a:t>JOIN</a:t>
            </a:r>
          </a:p>
          <a:p>
            <a:r>
              <a:rPr lang="en-US" dirty="0" err="1" smtClean="0"/>
              <a:t>HumanResources.Employee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A.BusinessEntityID</a:t>
            </a:r>
            <a:r>
              <a:rPr lang="en-US" dirty="0" smtClean="0"/>
              <a:t> = </a:t>
            </a:r>
            <a:r>
              <a:rPr lang="en-US" dirty="0" err="1" smtClean="0"/>
              <a:t>B.BusinessEntityID</a:t>
            </a:r>
            <a:r>
              <a:rPr lang="en-US" dirty="0" smtClean="0"/>
              <a:t>;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Data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the </a:t>
            </a:r>
            <a:r>
              <a:rPr lang="en-US" sz="1800" dirty="0" err="1" smtClean="0">
                <a:cs typeface="Courier New" pitchFamily="49" charset="0"/>
              </a:rPr>
              <a:t>WorkOrderRouting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in the </a:t>
            </a:r>
            <a:r>
              <a:rPr lang="en-US" sz="1800" dirty="0" smtClean="0">
                <a:cs typeface="Courier New" pitchFamily="49" charset="0"/>
              </a:rPr>
              <a:t>AdventureWorks2012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total resource hours per work order needs to be calculated.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achieve this, the records need to be grouped by work order number, that is, </a:t>
            </a:r>
            <a:r>
              <a:rPr lang="en-US" sz="1800" dirty="0" err="1" smtClean="0">
                <a:cs typeface="Courier New" pitchFamily="49" charset="0"/>
              </a:rPr>
              <a:t>WorkOrderID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retrieves and displays the total resource hours per work order along with the work order number: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124200"/>
            <a:ext cx="7772400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WorkOrderID</a:t>
            </a:r>
            <a:r>
              <a:rPr lang="en-US" dirty="0" smtClean="0"/>
              <a:t>, SUM(</a:t>
            </a:r>
            <a:r>
              <a:rPr lang="en-US" dirty="0" err="1" smtClean="0"/>
              <a:t>ActualResourceHrs</a:t>
            </a:r>
            <a:r>
              <a:rPr lang="en-US" dirty="0" smtClean="0"/>
              <a:t>) AS </a:t>
            </a:r>
            <a:r>
              <a:rPr lang="en-US" dirty="0" err="1" smtClean="0"/>
              <a:t>TotalHoursPerWorkOrder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Production.WorkOrderRouting</a:t>
            </a:r>
            <a:r>
              <a:rPr lang="en-US" dirty="0" smtClean="0"/>
              <a:t> GROUP BY </a:t>
            </a:r>
            <a:r>
              <a:rPr lang="en-US" dirty="0" err="1" smtClean="0"/>
              <a:t>WorkOrderID</a:t>
            </a:r>
            <a:endParaRPr lang="en-US" dirty="0" smtClean="0"/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25827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this query, a built-in function named </a:t>
            </a:r>
            <a:r>
              <a:rPr lang="en-US" sz="1800" dirty="0" smtClean="0">
                <a:cs typeface="Courier New" pitchFamily="49" charset="0"/>
              </a:rPr>
              <a:t>SUM()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used to calculate the total.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SUM()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an aggregate function.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Aggregate functions will be covered in detail in a later section.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3-3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the tables </a:t>
            </a:r>
            <a:r>
              <a:rPr lang="en-US" sz="1800" dirty="0" err="1" smtClean="0">
                <a:cs typeface="Courier New" pitchFamily="49" charset="0"/>
              </a:rPr>
              <a:t>HumanResources.Employee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Person.Person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given aliases </a:t>
            </a:r>
            <a:r>
              <a:rPr lang="en-US" sz="1800" dirty="0" smtClean="0">
                <a:cs typeface="Courier New" pitchFamily="49" charset="0"/>
              </a:rPr>
              <a:t>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They are joined together on the basis of their business entity ids.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then retrieves the desired columns through the aliases.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8" name="Picture 7" descr="Figure 9.2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362200"/>
            <a:ext cx="6428509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An inner join is formed when records from two tables are combined only if the rows from both the tables are matched based on a common column.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1000" y="1828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an inner join is as follows: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2000" y="2286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0" y="2810470"/>
            <a:ext cx="80010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&lt;ColumnName1&gt;, &lt;ColumnName2&gt;...&lt;</a:t>
            </a:r>
            <a:r>
              <a:rPr lang="en-US" dirty="0" err="1" smtClean="0"/>
              <a:t>ColumnNameN</a:t>
            </a:r>
            <a:r>
              <a:rPr lang="en-US" dirty="0" smtClean="0"/>
              <a:t>&gt; FROM</a:t>
            </a:r>
          </a:p>
          <a:p>
            <a:r>
              <a:rPr lang="en-US" dirty="0" err="1" smtClean="0"/>
              <a:t>Table_A</a:t>
            </a:r>
            <a:r>
              <a:rPr lang="en-US" dirty="0" smtClean="0"/>
              <a:t> AS </a:t>
            </a:r>
            <a:r>
              <a:rPr lang="en-US" dirty="0" err="1" smtClean="0"/>
              <a:t>Table_Alias_A</a:t>
            </a:r>
            <a:endParaRPr lang="en-US" dirty="0" smtClean="0"/>
          </a:p>
          <a:p>
            <a:r>
              <a:rPr lang="en-US" dirty="0" smtClean="0"/>
              <a:t>INNER JOIN</a:t>
            </a:r>
          </a:p>
          <a:p>
            <a:r>
              <a:rPr lang="en-US" dirty="0" err="1" smtClean="0"/>
              <a:t>Table_B</a:t>
            </a:r>
            <a:r>
              <a:rPr lang="en-US" dirty="0" smtClean="0"/>
              <a:t> AS </a:t>
            </a:r>
            <a:r>
              <a:rPr lang="en-US" dirty="0" err="1" smtClean="0"/>
              <a:t>Table_Alias_B</a:t>
            </a:r>
            <a:endParaRPr lang="en-US" dirty="0" smtClean="0"/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Table_Alias_A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 = </a:t>
            </a:r>
            <a:r>
              <a:rPr lang="en-US" dirty="0" err="1" smtClean="0"/>
              <a:t>Table_Alias_B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3434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inner join: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4724400"/>
            <a:ext cx="8001000" cy="1293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A.FirstName</a:t>
            </a:r>
            <a:r>
              <a:rPr lang="en-US" dirty="0" smtClean="0"/>
              <a:t>, </a:t>
            </a:r>
            <a:r>
              <a:rPr lang="en-US" dirty="0" err="1" smtClean="0"/>
              <a:t>A.LastName</a:t>
            </a:r>
            <a:r>
              <a:rPr lang="en-US" dirty="0" smtClean="0"/>
              <a:t>, </a:t>
            </a:r>
            <a:r>
              <a:rPr lang="en-US" dirty="0" err="1" smtClean="0"/>
              <a:t>B.JobTitle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Person.Person</a:t>
            </a:r>
            <a:r>
              <a:rPr lang="en-US" dirty="0" smtClean="0"/>
              <a:t> A</a:t>
            </a:r>
          </a:p>
          <a:p>
            <a:r>
              <a:rPr lang="en-US" dirty="0" smtClean="0"/>
              <a:t>INNER JOIN </a:t>
            </a:r>
            <a:r>
              <a:rPr lang="en-US" dirty="0" err="1" smtClean="0"/>
              <a:t>HumanResources.Employee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A.BusinessEntityID</a:t>
            </a:r>
            <a:r>
              <a:rPr lang="en-US" dirty="0" smtClean="0"/>
              <a:t> = </a:t>
            </a:r>
            <a:r>
              <a:rPr lang="en-US" dirty="0" err="1" smtClean="0"/>
              <a:t>B.BusinessEntityID</a:t>
            </a:r>
            <a:r>
              <a:rPr lang="en-US" dirty="0" smtClean="0"/>
              <a:t>; 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6019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an inner join is constructed between </a:t>
            </a:r>
            <a:r>
              <a:rPr lang="en-US" sz="1800" dirty="0" err="1" smtClean="0">
                <a:cs typeface="Courier New" pitchFamily="49" charset="0"/>
              </a:rPr>
              <a:t>Person.Person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HumanResources.Employee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based on common business entity ids.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Outer Join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9144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Outer joins are join statements that return all rows from at least one of the tables specified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FROM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clause, as long as those rows meet any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HAVING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conditions of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2221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two types of commonly used outer joins are as follows:</a:t>
            </a:r>
          </a:p>
        </p:txBody>
      </p:sp>
      <p:graphicFrame>
        <p:nvGraphicFramePr>
          <p:cNvPr id="9" name="Diagram 8"/>
          <p:cNvGraphicFramePr/>
          <p:nvPr/>
        </p:nvGraphicFramePr>
        <p:xfrm>
          <a:off x="914400" y="2819400"/>
          <a:ext cx="60198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Outer Join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Left outer join returns all the records from the left table and only matching records from the right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1828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an outer join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0" y="2286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2810470"/>
            <a:ext cx="8001000" cy="155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&lt;</a:t>
            </a:r>
            <a:r>
              <a:rPr lang="en-US" dirty="0" err="1" smtClean="0"/>
              <a:t>ColumnList</a:t>
            </a:r>
            <a:r>
              <a:rPr lang="en-US" dirty="0" smtClean="0"/>
              <a:t>&gt; FROM</a:t>
            </a:r>
          </a:p>
          <a:p>
            <a:r>
              <a:rPr lang="en-US" dirty="0" err="1" smtClean="0"/>
              <a:t>Table_A</a:t>
            </a:r>
            <a:r>
              <a:rPr lang="en-US" dirty="0" smtClean="0"/>
              <a:t> AS </a:t>
            </a:r>
            <a:r>
              <a:rPr lang="en-US" dirty="0" err="1" smtClean="0"/>
              <a:t>Table_Alias_A</a:t>
            </a:r>
            <a:endParaRPr lang="en-US" dirty="0" smtClean="0"/>
          </a:p>
          <a:p>
            <a:r>
              <a:rPr lang="en-US" dirty="0" smtClean="0"/>
              <a:t>LEFT OUTER JOIN</a:t>
            </a:r>
          </a:p>
          <a:p>
            <a:r>
              <a:rPr lang="en-US" dirty="0" err="1" smtClean="0"/>
              <a:t>Table_B</a:t>
            </a:r>
            <a:r>
              <a:rPr lang="en-US" dirty="0" smtClean="0"/>
              <a:t> AS </a:t>
            </a:r>
            <a:r>
              <a:rPr lang="en-US" dirty="0" err="1" smtClean="0"/>
              <a:t>Table_Alias_B</a:t>
            </a:r>
            <a:endParaRPr lang="en-US" dirty="0" smtClean="0"/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Table_Alias_A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 = </a:t>
            </a:r>
            <a:r>
              <a:rPr lang="en-US" dirty="0" err="1" smtClean="0"/>
              <a:t>Table_Alias_B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4572000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you want to retrieve all the customer ids from the </a:t>
            </a:r>
            <a:r>
              <a:rPr lang="en-US" sz="1800" dirty="0" err="1" smtClean="0">
                <a:cs typeface="Courier New" pitchFamily="49" charset="0"/>
              </a:rPr>
              <a:t>Sales.Customers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and order information such as ship dates and due dates, even if the customers have not placed any orders.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Since the record count would be very huge, it is to be restricted to only those orders that are placed before 2012.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Outer Join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achieves this by performing a left outer join: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47800"/>
            <a:ext cx="8001000" cy="1729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A.CustomerID</a:t>
            </a:r>
            <a:r>
              <a:rPr lang="en-US" dirty="0" smtClean="0"/>
              <a:t>, </a:t>
            </a:r>
            <a:r>
              <a:rPr lang="en-US" dirty="0" err="1" smtClean="0"/>
              <a:t>B.DueDate</a:t>
            </a:r>
            <a:r>
              <a:rPr lang="en-US" dirty="0" smtClean="0"/>
              <a:t>, </a:t>
            </a:r>
            <a:r>
              <a:rPr lang="en-US" dirty="0" err="1" smtClean="0"/>
              <a:t>B.ShipDate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Sales.Customer</a:t>
            </a:r>
            <a:r>
              <a:rPr lang="en-US" dirty="0" smtClean="0"/>
              <a:t> A LEFT OUTER JOIN</a:t>
            </a:r>
          </a:p>
          <a:p>
            <a:r>
              <a:rPr lang="en-US" dirty="0" err="1" smtClean="0"/>
              <a:t>Sales.SalesOrderHeader</a:t>
            </a:r>
            <a:r>
              <a:rPr lang="en-US" dirty="0" smtClean="0"/>
              <a:t> B</a:t>
            </a:r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A.CustomerID</a:t>
            </a:r>
            <a:r>
              <a:rPr lang="en-US" dirty="0" smtClean="0"/>
              <a:t> = </a:t>
            </a:r>
            <a:r>
              <a:rPr lang="en-US" dirty="0" err="1" smtClean="0"/>
              <a:t>B.CustomerID</a:t>
            </a:r>
            <a:r>
              <a:rPr lang="en-US" dirty="0" smtClean="0"/>
              <a:t> AND YEAR(</a:t>
            </a:r>
            <a:r>
              <a:rPr lang="en-US" dirty="0" err="1" smtClean="0"/>
              <a:t>B.DueDate</a:t>
            </a:r>
            <a:r>
              <a:rPr lang="en-US" dirty="0" smtClean="0"/>
              <a:t>)&lt;2012;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364468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query, the left outer join is constructed between the tables </a:t>
            </a:r>
            <a:r>
              <a:rPr lang="en-US" sz="1800" dirty="0" err="1" smtClean="0">
                <a:cs typeface="Courier New" pitchFamily="49" charset="0"/>
              </a:rPr>
              <a:t>Sales.Customer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Sales.SalesOrderHeader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tables are joined on the basis of customer ids.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this case, all records from the left table, </a:t>
            </a:r>
            <a:r>
              <a:rPr lang="en-US" sz="1800" dirty="0" err="1" smtClean="0">
                <a:cs typeface="Courier New" pitchFamily="49" charset="0"/>
              </a:rPr>
              <a:t>Sales.Customer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only matching records from the right table, </a:t>
            </a:r>
            <a:r>
              <a:rPr lang="en-US" sz="1800" dirty="0" err="1" smtClean="0">
                <a:cs typeface="Courier New" pitchFamily="49" charset="0"/>
              </a:rPr>
              <a:t>Sales.SalesOrderHeader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are returned.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Outer Join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6" name="Picture 5" descr="Figure 9.2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524000"/>
            <a:ext cx="5944504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040868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shown in the output, some records show the due dates and ship dates as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because for some customers, no order is placed, hence, their records will show the dates as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Outer Join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right outer join retrieves all the records from the second table in the join regardless of whether there is matching data in the first table or not.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a right outer join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0" y="2419367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2943837"/>
            <a:ext cx="8001000" cy="25053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&lt;</a:t>
            </a:r>
            <a:r>
              <a:rPr lang="en-US" dirty="0" err="1" smtClean="0"/>
              <a:t>ColumnList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Left_Table_Name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err="1" smtClean="0"/>
              <a:t>Table_A</a:t>
            </a:r>
            <a:r>
              <a:rPr lang="en-US" dirty="0" smtClean="0"/>
              <a:t> AS </a:t>
            </a:r>
            <a:r>
              <a:rPr lang="en-US" dirty="0" err="1" smtClean="0"/>
              <a:t>Table_Alias_A</a:t>
            </a:r>
            <a:endParaRPr lang="en-US" dirty="0" smtClean="0"/>
          </a:p>
          <a:p>
            <a:r>
              <a:rPr lang="en-US" dirty="0" smtClean="0"/>
              <a:t>RIGHT OUTER JOIN</a:t>
            </a:r>
          </a:p>
          <a:p>
            <a:r>
              <a:rPr lang="en-US" dirty="0" err="1" smtClean="0"/>
              <a:t>Table_B</a:t>
            </a:r>
            <a:r>
              <a:rPr lang="en-US" dirty="0" smtClean="0"/>
              <a:t> AS </a:t>
            </a:r>
            <a:r>
              <a:rPr lang="en-US" dirty="0" err="1" smtClean="0"/>
              <a:t>Table_Alias_B</a:t>
            </a:r>
            <a:endParaRPr lang="en-US" dirty="0" smtClean="0"/>
          </a:p>
          <a:p>
            <a:r>
              <a:rPr lang="en-US" dirty="0" smtClean="0"/>
              <a:t>ON</a:t>
            </a:r>
          </a:p>
          <a:p>
            <a:r>
              <a:rPr lang="en-US" dirty="0" err="1" smtClean="0"/>
              <a:t>Table_Alias_A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 = </a:t>
            </a:r>
            <a:r>
              <a:rPr lang="en-US" dirty="0" err="1" smtClean="0"/>
              <a:t>Table_Alias_B</a:t>
            </a:r>
            <a:r>
              <a:rPr lang="en-US" dirty="0" smtClean="0"/>
              <a:t>.&lt;</a:t>
            </a:r>
            <a:r>
              <a:rPr lang="en-US" dirty="0" err="1" smtClean="0"/>
              <a:t>CommonColumn</a:t>
            </a:r>
            <a:r>
              <a:rPr lang="en-US" dirty="0" smtClean="0"/>
              <a:t>&gt;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Outer Join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you want to retrieve all the product names from </a:t>
            </a:r>
            <a:r>
              <a:rPr lang="en-US" sz="1800" dirty="0" smtClean="0">
                <a:cs typeface="Courier New" pitchFamily="49" charset="0"/>
              </a:rPr>
              <a:t>Product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and all the corresponding sales order ids from the </a:t>
            </a:r>
            <a:r>
              <a:rPr lang="en-US" sz="1800" dirty="0" err="1" smtClean="0">
                <a:cs typeface="Courier New" pitchFamily="49" charset="0"/>
              </a:rPr>
              <a:t>SalesOrderDetail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even if there is no matching record for the products in the </a:t>
            </a:r>
            <a:r>
              <a:rPr lang="en-US" sz="1800" dirty="0" err="1" smtClean="0">
                <a:cs typeface="Courier New" pitchFamily="49" charset="0"/>
              </a:rPr>
              <a:t>SalesOrderDetail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achieve this by using a right outer join: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667000"/>
            <a:ext cx="8001000" cy="1729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P.Name</a:t>
            </a:r>
            <a:r>
              <a:rPr lang="en-US" dirty="0" smtClean="0"/>
              <a:t>, </a:t>
            </a:r>
            <a:r>
              <a:rPr lang="en-US" dirty="0" err="1" smtClean="0"/>
              <a:t>S.SalesOrderID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Sales.SalesOrderDetail</a:t>
            </a:r>
            <a:r>
              <a:rPr lang="en-US" dirty="0" smtClean="0"/>
              <a:t> S</a:t>
            </a:r>
          </a:p>
          <a:p>
            <a:r>
              <a:rPr lang="en-US" dirty="0" smtClean="0"/>
              <a:t>RIGHT OUTER JOIN</a:t>
            </a:r>
          </a:p>
          <a:p>
            <a:r>
              <a:rPr lang="en-US" dirty="0" err="1" smtClean="0"/>
              <a:t>Production.Product</a:t>
            </a:r>
            <a:r>
              <a:rPr lang="en-US" dirty="0" smtClean="0"/>
              <a:t> P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P.ProductID</a:t>
            </a:r>
            <a:r>
              <a:rPr lang="en-US" dirty="0" smtClean="0"/>
              <a:t> = </a:t>
            </a:r>
            <a:r>
              <a:rPr lang="en-US" dirty="0" err="1" smtClean="0"/>
              <a:t>S.ProductID</a:t>
            </a:r>
            <a:r>
              <a:rPr lang="en-US" dirty="0" smtClean="0"/>
              <a:t>;</a:t>
            </a:r>
          </a:p>
          <a:p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461867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code, all the records from </a:t>
            </a:r>
            <a:r>
              <a:rPr lang="en-US" sz="1800" dirty="0" smtClean="0">
                <a:cs typeface="Courier New" pitchFamily="49" charset="0"/>
              </a:rPr>
              <a:t>Product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are shown regardless of whether they have been sold or not.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Self-Join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self-join is used to find records in a table that are related to other records in the same table. A table is joined to itself in a self-join.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an </a:t>
            </a:r>
            <a:r>
              <a:rPr lang="en-US" sz="1800" b="1" dirty="0" smtClean="0">
                <a:cs typeface="Courier New" pitchFamily="49" charset="0"/>
              </a:rPr>
              <a:t>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in a database named Sterling has a column named </a:t>
            </a:r>
            <a:r>
              <a:rPr lang="en-US" sz="1800" b="1" dirty="0" err="1" smtClean="0">
                <a:cs typeface="Courier New" pitchFamily="49" charset="0"/>
              </a:rPr>
              <a:t>mgr_id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denote information for managers whom employees are reporting to.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Assume that the table has appropriate records inserted in it.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manager is also an employee. This means that the </a:t>
            </a:r>
            <a:r>
              <a:rPr lang="en-US" sz="1800" b="1" dirty="0" err="1" smtClean="0">
                <a:cs typeface="Courier New" pitchFamily="49" charset="0"/>
              </a:rPr>
              <a:t>mgr_id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 the table is the </a:t>
            </a:r>
            <a:r>
              <a:rPr lang="en-US" sz="1800" b="1" dirty="0" err="1" smtClean="0">
                <a:cs typeface="Courier New" pitchFamily="49" charset="0"/>
              </a:rPr>
              <a:t>emp_id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of an employee.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example, </a:t>
            </a:r>
            <a:r>
              <a:rPr lang="en-US" sz="1800" b="1" dirty="0" err="1" smtClean="0">
                <a:latin typeface="Calibri" pitchFamily="34" charset="0"/>
                <a:cs typeface="Calibri" pitchFamily="34" charset="0"/>
              </a:rPr>
              <a:t>Anabela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b="1" dirty="0" err="1" smtClean="0">
                <a:cs typeface="Courier New" pitchFamily="49" charset="0"/>
              </a:rPr>
              <a:t>emp_id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ARD36773F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an employee but </a:t>
            </a:r>
            <a:r>
              <a:rPr lang="en-US" sz="1800" b="1" dirty="0" err="1" smtClean="0">
                <a:latin typeface="Calibri" pitchFamily="34" charset="0"/>
                <a:cs typeface="Calibri" pitchFamily="34" charset="0"/>
              </a:rPr>
              <a:t>Anabela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also a manager for Victoria,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Palle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Karla, and other employees as shown in the following figure:</a:t>
            </a:r>
          </a:p>
        </p:txBody>
      </p:sp>
      <p:pic>
        <p:nvPicPr>
          <p:cNvPr id="6" name="Picture 5" descr="Figure 9.2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114800"/>
            <a:ext cx="6168628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Self-Join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get a list of the manager names along with other details, you can use a self-join to join the employee table with itself and then, extract the desired records.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how to use a self-join: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2004096"/>
            <a:ext cx="7848600" cy="1702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TOP 7 </a:t>
            </a:r>
            <a:r>
              <a:rPr lang="en-US" dirty="0" err="1" smtClean="0"/>
              <a:t>A.fname</a:t>
            </a:r>
            <a:r>
              <a:rPr lang="en-US" dirty="0" smtClean="0"/>
              <a:t> + ' ' + </a:t>
            </a:r>
            <a:r>
              <a:rPr lang="en-US" dirty="0" err="1" smtClean="0"/>
              <a:t>A.lname</a:t>
            </a:r>
            <a:r>
              <a:rPr lang="en-US" dirty="0" smtClean="0"/>
              <a:t> AS 'Employee Name', </a:t>
            </a:r>
            <a:r>
              <a:rPr lang="en-US" dirty="0" err="1" smtClean="0"/>
              <a:t>B.fname</a:t>
            </a:r>
            <a:r>
              <a:rPr lang="en-US" dirty="0" smtClean="0"/>
              <a:t> + ' '+</a:t>
            </a:r>
            <a:r>
              <a:rPr lang="en-US" dirty="0" err="1" smtClean="0"/>
              <a:t>B.lname</a:t>
            </a:r>
            <a:r>
              <a:rPr lang="en-US" dirty="0" smtClean="0"/>
              <a:t> AS 'Manager'</a:t>
            </a:r>
          </a:p>
          <a:p>
            <a:r>
              <a:rPr lang="en-US" dirty="0" smtClean="0"/>
              <a:t>FROM</a:t>
            </a:r>
          </a:p>
          <a:p>
            <a:r>
              <a:rPr lang="en-US" dirty="0" smtClean="0"/>
              <a:t>Employee AS A</a:t>
            </a:r>
          </a:p>
          <a:p>
            <a:r>
              <a:rPr lang="en-US" dirty="0" smtClean="0"/>
              <a:t>INNER JOIN</a:t>
            </a:r>
          </a:p>
          <a:p>
            <a:r>
              <a:rPr lang="en-US" dirty="0" smtClean="0"/>
              <a:t>Employee AS B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A.mgr_id</a:t>
            </a:r>
            <a:r>
              <a:rPr lang="en-US" dirty="0" smtClean="0"/>
              <a:t> = </a:t>
            </a:r>
            <a:r>
              <a:rPr lang="en-US" dirty="0" err="1" smtClean="0"/>
              <a:t>B.emp_id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8010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the code, the </a:t>
            </a:r>
            <a:r>
              <a:rPr lang="en-US" sz="1800" dirty="0" smtClean="0">
                <a:cs typeface="Courier New" pitchFamily="49" charset="0"/>
              </a:rPr>
              <a:t>Employee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is joined to itself based on the </a:t>
            </a:r>
            <a:r>
              <a:rPr lang="en-US" sz="1800" dirty="0" err="1" smtClean="0">
                <a:cs typeface="Courier New" pitchFamily="49" charset="0"/>
              </a:rPr>
              <a:t>mgr_id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emp_id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 of the code:</a:t>
            </a:r>
          </a:p>
        </p:txBody>
      </p:sp>
      <p:pic>
        <p:nvPicPr>
          <p:cNvPr id="8" name="Picture 7" descr="Figure 9.2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4724400"/>
            <a:ext cx="2971800" cy="1812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Data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Executing this query will return all the work order numbers along with the total number of resource hours per work order.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part of the output is shown in the following figure:</a:t>
            </a:r>
          </a:p>
        </p:txBody>
      </p:sp>
      <p:pic>
        <p:nvPicPr>
          <p:cNvPr id="6" name="Picture 5" descr="Figure 9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799" y="2362200"/>
            <a:ext cx="4078111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Statement 1-6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MERGE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allows you to maintain a target table based on certain join conditions on a source table using a single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You can now perform the following actions in one </a:t>
            </a:r>
            <a:r>
              <a:rPr lang="en-US" sz="1800" dirty="0" smtClean="0">
                <a:cs typeface="Courier New" pitchFamily="49" charset="0"/>
              </a:rPr>
              <a:t>MERGE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2362200"/>
          <a:ext cx="8001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6482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For example, assume you have a </a:t>
            </a:r>
            <a:r>
              <a:rPr lang="en-US" sz="1800" dirty="0" smtClean="0">
                <a:cs typeface="Courier New" pitchFamily="49" charset="0"/>
              </a:rPr>
              <a:t>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that maintains records of all products.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b="1" dirty="0" err="1" smtClean="0">
                <a:cs typeface="Courier New" pitchFamily="49" charset="0"/>
              </a:rPr>
              <a:t>NewProducts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maintains records of new products.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You want to update the </a:t>
            </a:r>
            <a:r>
              <a:rPr lang="en-US" sz="1800" dirty="0" smtClean="0">
                <a:cs typeface="Courier New" pitchFamily="49" charset="0"/>
              </a:rPr>
              <a:t>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with records from the </a:t>
            </a:r>
            <a:r>
              <a:rPr lang="en-US" sz="1800" b="1" dirty="0" err="1" smtClean="0">
                <a:cs typeface="Courier New" pitchFamily="49" charset="0"/>
              </a:rPr>
              <a:t>NewProducts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Statement 2-6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</a:t>
            </a:r>
            <a:r>
              <a:rPr lang="en-US" sz="1800" b="1" dirty="0" err="1" smtClean="0">
                <a:cs typeface="Courier New" pitchFamily="49" charset="0"/>
              </a:rPr>
              <a:t>NewProducts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is the source table and </a:t>
            </a:r>
            <a:r>
              <a:rPr lang="en-US" sz="1800" dirty="0" smtClean="0">
                <a:cs typeface="Courier New" pitchFamily="49" charset="0"/>
              </a:rPr>
              <a:t>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the target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contains records of existing products with updated data and new products.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two tables:</a:t>
            </a:r>
          </a:p>
        </p:txBody>
      </p:sp>
      <p:pic>
        <p:nvPicPr>
          <p:cNvPr id="6" name="Picture 5" descr="Figure 9.2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2743199"/>
            <a:ext cx="4343400" cy="3780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Statement 3-6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Consider that you want to: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Compare last and first names of customers from both source and target tables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Update customer information in target table if the last and first names match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Insert new records in target table if the last and first names in source table do not exist in target table</a:t>
            </a:r>
          </a:p>
          <a:p>
            <a:pPr marL="682625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Delete existing records in target table if the last and first names do not match with those of source table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MERGE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also allows you to optionally display those records that were inserted, updated, or deleted by using an </a:t>
            </a:r>
            <a:r>
              <a:rPr lang="en-US" sz="1800" dirty="0" smtClean="0">
                <a:cs typeface="Courier New" pitchFamily="49" charset="0"/>
              </a:rPr>
              <a:t>OUTPUT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clause.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 smtClean="0">
                <a:cs typeface="Courier New" pitchFamily="49" charset="0"/>
              </a:rPr>
              <a:t>MERGE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is as follows: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886200"/>
            <a:ext cx="78486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MERGE </a:t>
            </a:r>
            <a:r>
              <a:rPr lang="en-US" dirty="0" err="1" smtClean="0"/>
              <a:t>target_table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source_table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match_condition</a:t>
            </a:r>
            <a:endParaRPr lang="en-US" dirty="0" smtClean="0"/>
          </a:p>
          <a:p>
            <a:r>
              <a:rPr lang="en-US" dirty="0" smtClean="0"/>
              <a:t>WHEN MATCHED THEN UPDATE SET Col1 = val1 [, Col2 = val2...]</a:t>
            </a:r>
          </a:p>
          <a:p>
            <a:r>
              <a:rPr lang="en-US" dirty="0" smtClean="0"/>
              <a:t>WHEN [TARGET] NOT MATCHED THEN INSERT (Col1 [,Col2...] VALUES (Val1 [,</a:t>
            </a:r>
          </a:p>
          <a:p>
            <a:r>
              <a:rPr lang="en-US" dirty="0" smtClean="0"/>
              <a:t>Val2...])</a:t>
            </a:r>
          </a:p>
          <a:p>
            <a:r>
              <a:rPr lang="en-US" dirty="0" smtClean="0"/>
              <a:t>WHEN NOT MATCHED BY SOURCE THEN DELETE</a:t>
            </a:r>
          </a:p>
          <a:p>
            <a:r>
              <a:rPr lang="en-US" dirty="0" smtClean="0"/>
              <a:t>[OUTPUT $action, Inserted.Col1, Deleted.Col1,...] ;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9830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target_table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table </a:t>
            </a:r>
            <a:r>
              <a:rPr lang="en-US" sz="1800" dirty="0" smtClean="0">
                <a:cs typeface="Courier New" pitchFamily="49" charset="0"/>
              </a:rPr>
              <a:t>WHERE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changes are being made.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Statement 4-6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144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source_table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table from which rows will be inserted, updated, or deleted into the target table.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match_conditions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are the J</a:t>
            </a:r>
            <a:r>
              <a:rPr lang="en-US" sz="1800" dirty="0" smtClean="0">
                <a:cs typeface="Courier New" pitchFamily="49" charset="0"/>
              </a:rPr>
              <a:t>OIN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conditions and any other comparison operators.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MATCHED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true if a row in the </a:t>
            </a:r>
            <a:r>
              <a:rPr lang="en-US" sz="1800" dirty="0" err="1" smtClean="0">
                <a:cs typeface="Courier New" pitchFamily="49" charset="0"/>
              </a:rPr>
              <a:t>target_table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source_table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matches the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match_condition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NOT MATCHED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true if a row from the </a:t>
            </a:r>
            <a:r>
              <a:rPr lang="en-US" sz="1800" dirty="0" err="1" smtClean="0">
                <a:cs typeface="Courier New" pitchFamily="49" charset="0"/>
              </a:rPr>
              <a:t>source_table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does not exist in the </a:t>
            </a:r>
            <a:r>
              <a:rPr lang="en-US" sz="1800" dirty="0" err="1" smtClean="0">
                <a:cs typeface="Courier New" pitchFamily="49" charset="0"/>
              </a:rPr>
              <a:t>target_table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SOURCE NOT MATCHED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true if a row exists in the </a:t>
            </a:r>
            <a:r>
              <a:rPr lang="en-US" sz="1800" dirty="0" err="1" smtClean="0">
                <a:cs typeface="Courier New" pitchFamily="49" charset="0"/>
              </a:rPr>
              <a:t>target_table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but not in the </a:t>
            </a:r>
            <a:r>
              <a:rPr lang="en-US" sz="1800" dirty="0" err="1" smtClean="0">
                <a:cs typeface="Courier New" pitchFamily="49" charset="0"/>
              </a:rPr>
              <a:t>source_table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OUTPUT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An optional clause that allows to view those records that have been inserted/deleted/updated in </a:t>
            </a:r>
            <a:r>
              <a:rPr lang="en-US" sz="1800" dirty="0" err="1" smtClean="0">
                <a:cs typeface="Courier New" pitchFamily="49" charset="0"/>
              </a:rPr>
              <a:t>target_table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4958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MERGE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 are terminated with a semi-colon (;).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Statement 5-6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use </a:t>
            </a:r>
            <a:r>
              <a:rPr lang="en-US" sz="1800" dirty="0" smtClean="0">
                <a:cs typeface="Courier New" pitchFamily="49" charset="0"/>
              </a:rPr>
              <a:t>MERGE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It makes use of the </a:t>
            </a:r>
            <a:r>
              <a:rPr lang="en-US" sz="1800" b="1" dirty="0" smtClean="0">
                <a:cs typeface="Courier New" pitchFamily="49" charset="0"/>
              </a:rPr>
              <a:t>Sterling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92540"/>
            <a:ext cx="7848600" cy="437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MERGE INTO Products AS P1</a:t>
            </a:r>
          </a:p>
          <a:p>
            <a:r>
              <a:rPr lang="en-US" dirty="0" smtClean="0"/>
              <a:t>USING</a:t>
            </a:r>
          </a:p>
          <a:p>
            <a:r>
              <a:rPr lang="en-US" dirty="0" err="1" smtClean="0"/>
              <a:t>NewProducts</a:t>
            </a:r>
            <a:r>
              <a:rPr lang="en-US" dirty="0" smtClean="0"/>
              <a:t> AS P2</a:t>
            </a:r>
          </a:p>
          <a:p>
            <a:r>
              <a:rPr lang="en-US" dirty="0" smtClean="0"/>
              <a:t>ON P1.ProductId = P2.ProductId</a:t>
            </a:r>
          </a:p>
          <a:p>
            <a:r>
              <a:rPr lang="en-US" dirty="0" smtClean="0"/>
              <a:t>WHEN MATCHED THEN</a:t>
            </a:r>
          </a:p>
          <a:p>
            <a:r>
              <a:rPr lang="en-US" dirty="0" smtClean="0"/>
              <a:t>UPDATE SET</a:t>
            </a:r>
          </a:p>
          <a:p>
            <a:r>
              <a:rPr lang="en-US" dirty="0" smtClean="0"/>
              <a:t>P1.Name = P2.Name,</a:t>
            </a:r>
          </a:p>
          <a:p>
            <a:r>
              <a:rPr lang="en-US" dirty="0" smtClean="0"/>
              <a:t>P1.Type = P2.Type,</a:t>
            </a:r>
          </a:p>
          <a:p>
            <a:r>
              <a:rPr lang="en-US" dirty="0" smtClean="0"/>
              <a:t>P1.PurchaseDate = P2.PurchaseDate</a:t>
            </a:r>
          </a:p>
          <a:p>
            <a:r>
              <a:rPr lang="en-US" dirty="0" smtClean="0"/>
              <a:t>WHEN NOT MATCHED THEN</a:t>
            </a:r>
          </a:p>
          <a:p>
            <a:r>
              <a:rPr lang="en-US" dirty="0" smtClean="0"/>
              <a:t>INSERT (</a:t>
            </a:r>
            <a:r>
              <a:rPr lang="en-US" dirty="0" err="1" smtClean="0"/>
              <a:t>ProductId</a:t>
            </a:r>
            <a:r>
              <a:rPr lang="en-US" dirty="0" smtClean="0"/>
              <a:t>, Name, Type, </a:t>
            </a:r>
            <a:r>
              <a:rPr lang="en-US" dirty="0" err="1" smtClean="0"/>
              <a:t>PurchaseDate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VALUES (P2.ProductId, P2.Name, P2.Type, P2.PurchaseDate)</a:t>
            </a:r>
          </a:p>
          <a:p>
            <a:r>
              <a:rPr lang="en-US" dirty="0" smtClean="0"/>
              <a:t>WHEN NOT MATCHED BY SOURCE THEN</a:t>
            </a:r>
          </a:p>
          <a:p>
            <a:r>
              <a:rPr lang="en-US" dirty="0" smtClean="0"/>
              <a:t>DELETE</a:t>
            </a:r>
          </a:p>
          <a:p>
            <a:r>
              <a:rPr lang="en-US" dirty="0" smtClean="0"/>
              <a:t>OUTPUT $action, </a:t>
            </a:r>
            <a:r>
              <a:rPr lang="en-US" dirty="0" err="1" smtClean="0"/>
              <a:t>Inserted.ProductId</a:t>
            </a:r>
            <a:r>
              <a:rPr lang="en-US" dirty="0" smtClean="0"/>
              <a:t>, </a:t>
            </a:r>
            <a:r>
              <a:rPr lang="en-US" dirty="0" err="1" smtClean="0"/>
              <a:t>Inserted.Name</a:t>
            </a:r>
            <a:r>
              <a:rPr lang="en-US" dirty="0" smtClean="0"/>
              <a:t>, </a:t>
            </a:r>
            <a:r>
              <a:rPr lang="en-US" dirty="0" err="1" smtClean="0"/>
              <a:t>Inserted.Type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Inserted.PurchaseDate</a:t>
            </a:r>
            <a:r>
              <a:rPr lang="en-US" dirty="0" smtClean="0"/>
              <a:t>, </a:t>
            </a:r>
            <a:r>
              <a:rPr lang="en-US" dirty="0" err="1" smtClean="0"/>
              <a:t>Deleted.ProductId,Deleted.Name</a:t>
            </a:r>
            <a:r>
              <a:rPr lang="en-US" dirty="0" smtClean="0"/>
              <a:t>, </a:t>
            </a:r>
            <a:r>
              <a:rPr lang="en-US" dirty="0" err="1" smtClean="0"/>
              <a:t>Deleted.Type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Deleted.PurchaseDate</a:t>
            </a:r>
            <a:r>
              <a:rPr lang="en-US" dirty="0" smtClean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Statement 6-6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6" name="Picture 5" descr="Figure 9.2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7969652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505200"/>
            <a:ext cx="838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b="1" dirty="0" err="1" smtClean="0">
                <a:cs typeface="Courier New" pitchFamily="49" charset="0"/>
              </a:rPr>
              <a:t>NewProducts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is the source table and </a:t>
            </a:r>
            <a:r>
              <a:rPr lang="en-US" sz="1800" b="1" dirty="0" smtClean="0">
                <a:cs typeface="Courier New" pitchFamily="49" charset="0"/>
              </a:rPr>
              <a:t>Products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is the target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match condition is the column, </a:t>
            </a:r>
            <a:r>
              <a:rPr lang="en-US" sz="1800" b="1" dirty="0" err="1" smtClean="0">
                <a:cs typeface="Courier New" pitchFamily="49" charset="0"/>
              </a:rPr>
              <a:t>ProductId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of both tables.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 match condition evaluates to false (</a:t>
            </a:r>
            <a:r>
              <a:rPr lang="en-US" sz="1800" dirty="0" smtClean="0">
                <a:cs typeface="Courier New" pitchFamily="49" charset="0"/>
              </a:rPr>
              <a:t>NOT MATCHED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), then new records are inserted in the target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match condition evaluates to true (</a:t>
            </a:r>
            <a:r>
              <a:rPr lang="en-US" sz="1800" dirty="0" smtClean="0">
                <a:cs typeface="Courier New" pitchFamily="49" charset="0"/>
              </a:rPr>
              <a:t>MATCHED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), then records are updated into the target table from the source table.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records present in the target table do not match with those of source table (</a:t>
            </a:r>
            <a:r>
              <a:rPr lang="en-US" sz="1800" dirty="0" smtClean="0">
                <a:cs typeface="Courier New" pitchFamily="49" charset="0"/>
              </a:rPr>
              <a:t>NOT MATCHED BY SOURCE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), then these are deleted from the target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last statement displays a report consisting of rows that were inserted/updated/deleted as shown in the output.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Table Expressions (CTEs) 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CTE is similar to a temporary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defined within the execution scope of a single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SELECT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VIEW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CTE is defined at the start of a query and can be referenced several times in the outer query.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5" name="Rounded Rectangle 14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7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CTE is a named expression defined in a query. </a:t>
            </a:r>
          </a:p>
        </p:txBody>
      </p: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CTE that include references to itself is called as a recursive CTE.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1000" y="3810000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Key advantages of CTEs are improved readability and ease in maintenance of complex queries.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1000" y="4609262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to create a CTE is as follows: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62000" y="5099964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0" y="56705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WITH &lt;</a:t>
            </a:r>
            <a:r>
              <a:rPr lang="en-US" dirty="0" err="1" smtClean="0"/>
              <a:t>CTE_name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AS ( &lt;</a:t>
            </a:r>
            <a:r>
              <a:rPr lang="en-US" dirty="0" err="1" smtClean="0"/>
              <a:t>CTE_definition</a:t>
            </a:r>
            <a:r>
              <a:rPr lang="en-US" dirty="0" smtClean="0"/>
              <a:t>&gt; )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Table Expressions (CTEs)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code snippet retrieves and displays the customer count year-wise for orders present in the </a:t>
            </a:r>
            <a:r>
              <a:rPr lang="en-US" sz="1800" dirty="0" err="1" smtClean="0">
                <a:cs typeface="Courier New" pitchFamily="49" charset="0"/>
              </a:rPr>
              <a:t>Sales.SalesOrderHeader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52600"/>
            <a:ext cx="7848600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CTE_OrderYear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SELECT YEAR(</a:t>
            </a:r>
            <a:r>
              <a:rPr lang="en-US" dirty="0" err="1" smtClean="0"/>
              <a:t>OrderDate</a:t>
            </a:r>
            <a:r>
              <a:rPr lang="en-US" dirty="0" smtClean="0"/>
              <a:t>) AS </a:t>
            </a:r>
            <a:r>
              <a:rPr lang="en-US" dirty="0" err="1" smtClean="0"/>
              <a:t>OrderYear</a:t>
            </a:r>
            <a:r>
              <a:rPr lang="en-US" dirty="0" smtClean="0"/>
              <a:t>, </a:t>
            </a:r>
            <a:r>
              <a:rPr lang="en-US" dirty="0" err="1" smtClean="0"/>
              <a:t>CustomerID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Sales.SalesOrderHeader</a:t>
            </a:r>
            <a:endParaRPr lang="en-US" dirty="0" smtClean="0"/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OrderYear</a:t>
            </a:r>
            <a:r>
              <a:rPr lang="en-US" dirty="0" smtClean="0"/>
              <a:t>, COUNT(DISTINCT </a:t>
            </a:r>
            <a:r>
              <a:rPr lang="en-US" dirty="0" err="1" smtClean="0"/>
              <a:t>CustomerID</a:t>
            </a:r>
            <a:r>
              <a:rPr lang="en-US" dirty="0" smtClean="0"/>
              <a:t>) AS </a:t>
            </a:r>
            <a:r>
              <a:rPr lang="en-US" dirty="0" err="1" smtClean="0"/>
              <a:t>CustomerCount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CTE_OrderYear</a:t>
            </a:r>
            <a:endParaRPr lang="en-US" dirty="0" smtClean="0"/>
          </a:p>
          <a:p>
            <a:r>
              <a:rPr lang="en-US" dirty="0" smtClean="0"/>
              <a:t>GROUP BY </a:t>
            </a:r>
            <a:r>
              <a:rPr lang="en-US" dirty="0" err="1" smtClean="0"/>
              <a:t>OrderYear</a:t>
            </a:r>
            <a:r>
              <a:rPr lang="en-US" dirty="0" smtClean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1148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</a:t>
            </a:r>
            <a:r>
              <a:rPr lang="en-US" sz="1800" b="1" dirty="0" err="1" smtClean="0">
                <a:cs typeface="Courier New" pitchFamily="49" charset="0"/>
              </a:rPr>
              <a:t>CTE_OrderYear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specified as the CTE name.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WITH...AS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keywords begins the CTE definition.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Then, the CTE is used in the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 to retrieve and display the desired results. Following figure shows the output:</a:t>
            </a:r>
          </a:p>
        </p:txBody>
      </p:sp>
      <p:pic>
        <p:nvPicPr>
          <p:cNvPr id="9" name="Picture 8" descr="Figure 9.2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5486400"/>
            <a:ext cx="2209800" cy="1188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Table Expressions (CTEs)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guidelines need to be remembered while defining CTEs: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524000"/>
          <a:ext cx="8001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Table Expressions (CTEs)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defines two CTEs using a single </a:t>
            </a:r>
            <a:r>
              <a:rPr lang="en-US" sz="1800" dirty="0" smtClean="0">
                <a:cs typeface="Courier New" pitchFamily="49" charset="0"/>
              </a:rPr>
              <a:t>WITH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447800"/>
            <a:ext cx="7848600" cy="4654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CTE_Students</a:t>
            </a:r>
            <a:endParaRPr lang="en-US" dirty="0" smtClean="0"/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StudentCode</a:t>
            </a:r>
            <a:r>
              <a:rPr lang="en-US" dirty="0" smtClean="0"/>
              <a:t>, </a:t>
            </a:r>
            <a:r>
              <a:rPr lang="en-US" dirty="0" err="1" smtClean="0"/>
              <a:t>S.Name,C.CityName</a:t>
            </a:r>
            <a:r>
              <a:rPr lang="en-US" dirty="0" smtClean="0"/>
              <a:t>, </a:t>
            </a:r>
            <a:r>
              <a:rPr lang="en-US" dirty="0" err="1" smtClean="0"/>
              <a:t>St.Status</a:t>
            </a:r>
            <a:endParaRPr lang="en-US" dirty="0" smtClean="0"/>
          </a:p>
          <a:p>
            <a:r>
              <a:rPr lang="en-US" dirty="0" smtClean="0"/>
              <a:t>FROM Student S</a:t>
            </a:r>
          </a:p>
          <a:p>
            <a:r>
              <a:rPr lang="en-US" dirty="0" smtClean="0"/>
              <a:t>INNER JOIN City C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S.CityCode</a:t>
            </a:r>
            <a:r>
              <a:rPr lang="en-US" dirty="0" smtClean="0"/>
              <a:t> = </a:t>
            </a:r>
            <a:r>
              <a:rPr lang="en-US" dirty="0" err="1" smtClean="0"/>
              <a:t>C.CityCode</a:t>
            </a:r>
            <a:endParaRPr lang="en-US" dirty="0" smtClean="0"/>
          </a:p>
          <a:p>
            <a:r>
              <a:rPr lang="en-US" dirty="0" smtClean="0"/>
              <a:t>INNER JOIN Status St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S.StatusId</a:t>
            </a:r>
            <a:r>
              <a:rPr lang="en-US" dirty="0" smtClean="0"/>
              <a:t> = </a:t>
            </a:r>
            <a:r>
              <a:rPr lang="en-US" dirty="0" err="1" smtClean="0"/>
              <a:t>St.StatusId</a:t>
            </a:r>
            <a:r>
              <a:rPr lang="en-US" dirty="0" smtClean="0"/>
              <a:t>)</a:t>
            </a:r>
          </a:p>
          <a:p>
            <a:r>
              <a:rPr lang="en-US" dirty="0" smtClean="0"/>
              <a:t>,</a:t>
            </a:r>
          </a:p>
          <a:p>
            <a:r>
              <a:rPr lang="en-US" dirty="0" err="1" smtClean="0"/>
              <a:t>StatusRecord</a:t>
            </a:r>
            <a:r>
              <a:rPr lang="en-US" dirty="0" smtClean="0"/>
              <a:t> –- This is the second CTE being defined</a:t>
            </a:r>
          </a:p>
          <a:p>
            <a:r>
              <a:rPr lang="en-US" dirty="0" smtClean="0"/>
              <a:t>AS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SELECT Status, COUNT(Name) AS </a:t>
            </a:r>
            <a:r>
              <a:rPr lang="en-US" dirty="0" err="1" smtClean="0"/>
              <a:t>CountofStudents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CTE_Students</a:t>
            </a:r>
            <a:endParaRPr lang="en-US" dirty="0" smtClean="0"/>
          </a:p>
          <a:p>
            <a:r>
              <a:rPr lang="en-US" dirty="0" smtClean="0"/>
              <a:t>GROUP BY Status</a:t>
            </a:r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SELECT * FROM </a:t>
            </a:r>
            <a:r>
              <a:rPr lang="en-US" dirty="0" err="1" smtClean="0"/>
              <a:t>StatusRecord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WHERE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can also be used with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 BY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to restrict the rows for grouping.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05000"/>
            <a:ext cx="8153400" cy="804384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7620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rows that do not meet the conditions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WHERE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clause are eliminated before any grouping is done.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021780"/>
            <a:ext cx="8014062" cy="68760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rows that satisfy the search condition are considered for grouping.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7732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a query that limits the rows displayed, by considering only those records with </a:t>
            </a:r>
            <a:r>
              <a:rPr lang="en-US" sz="1800" dirty="0" err="1" smtClean="0">
                <a:cs typeface="Courier New" pitchFamily="49" charset="0"/>
              </a:rPr>
              <a:t>WorkOrderID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less than 50: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4502360"/>
            <a:ext cx="7772400" cy="1212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WorkOrderID</a:t>
            </a:r>
            <a:r>
              <a:rPr lang="en-US" dirty="0" smtClean="0"/>
              <a:t>, SUM(</a:t>
            </a:r>
            <a:r>
              <a:rPr lang="en-US" dirty="0" err="1" smtClean="0"/>
              <a:t>ActualResourceHrs</a:t>
            </a:r>
            <a:r>
              <a:rPr lang="en-US" dirty="0" smtClean="0"/>
              <a:t>) AS </a:t>
            </a:r>
            <a:r>
              <a:rPr lang="en-US" dirty="0" err="1" smtClean="0"/>
              <a:t>TotalHoursPerWorkOrder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Production.WorkOrderRouting</a:t>
            </a:r>
            <a:r>
              <a:rPr lang="en-US" dirty="0" smtClean="0"/>
              <a:t> WHERE </a:t>
            </a:r>
            <a:r>
              <a:rPr lang="en-US" dirty="0" err="1" smtClean="0"/>
              <a:t>WorkOrderID</a:t>
            </a:r>
            <a:r>
              <a:rPr lang="en-US" dirty="0" smtClean="0"/>
              <a:t> &lt;50 GROUP BY </a:t>
            </a:r>
          </a:p>
          <a:p>
            <a:r>
              <a:rPr lang="en-US" dirty="0" err="1" smtClean="0"/>
              <a:t>WorkOrderID</a:t>
            </a:r>
            <a:endParaRPr lang="en-US" dirty="0" smtClean="0"/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Table Expressions (CTEs)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code defines two CTEs using a single </a:t>
            </a:r>
            <a:r>
              <a:rPr lang="en-US" sz="1800" dirty="0" smtClean="0">
                <a:cs typeface="Courier New" pitchFamily="49" charset="0"/>
              </a:rPr>
              <a:t>WITH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snippet assumes that three tables named </a:t>
            </a:r>
            <a:r>
              <a:rPr lang="en-US" sz="1800" dirty="0" smtClean="0">
                <a:cs typeface="Courier New" pitchFamily="49" charset="0"/>
              </a:rPr>
              <a:t>Student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City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dirty="0" smtClean="0">
                <a:cs typeface="Courier New" pitchFamily="49" charset="0"/>
              </a:rPr>
              <a:t>Status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created.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Assuming some records are inserted in all three tables, the output may be as shown in the following figure:</a:t>
            </a:r>
          </a:p>
        </p:txBody>
      </p:sp>
      <p:pic>
        <p:nvPicPr>
          <p:cNvPr id="6" name="Picture 5" descr="Figure 9.30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2743200"/>
            <a:ext cx="5778874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Operator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results from two different query statements can be combined into a single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UNION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operator.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column names can be different in each statement but the data types must be compatible.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query statements must have compatible column types and equal number of columns.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3200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9600" y="3733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4345192"/>
            <a:ext cx="80010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Query_Statement1</a:t>
            </a:r>
          </a:p>
          <a:p>
            <a:r>
              <a:rPr lang="en-US" dirty="0" smtClean="0"/>
              <a:t>UNION [ALL]</a:t>
            </a:r>
          </a:p>
          <a:p>
            <a:r>
              <a:rPr lang="en-US" dirty="0" smtClean="0"/>
              <a:t>Query_Statement2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52578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Query_Statement1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Query_Statement2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Operator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447800"/>
            <a:ext cx="78486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Product.ProductId</a:t>
            </a:r>
            <a:r>
              <a:rPr lang="en-US" dirty="0" smtClean="0"/>
              <a:t> FROM </a:t>
            </a:r>
            <a:r>
              <a:rPr lang="en-US" dirty="0" err="1" smtClean="0"/>
              <a:t>Production.Product</a:t>
            </a:r>
            <a:endParaRPr lang="en-US" dirty="0" smtClean="0"/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 FROM </a:t>
            </a:r>
            <a:r>
              <a:rPr lang="en-US" dirty="0" err="1" smtClean="0"/>
              <a:t>Sales.SalesOrderDetail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235327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will list all the product ids of both tables that match with each other.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you include the </a:t>
            </a:r>
            <a:r>
              <a:rPr lang="en-US" sz="1800" dirty="0" smtClean="0">
                <a:cs typeface="Courier New" pitchFamily="49" charset="0"/>
              </a:rPr>
              <a:t>ALL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clause, all rows are included in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including duplicate records.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3352800"/>
            <a:ext cx="78486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Product.ProductId</a:t>
            </a:r>
            <a:r>
              <a:rPr lang="en-US" dirty="0" smtClean="0"/>
              <a:t> FROM </a:t>
            </a:r>
            <a:r>
              <a:rPr lang="en-US" dirty="0" err="1" smtClean="0"/>
              <a:t>Production.Product</a:t>
            </a:r>
            <a:endParaRPr lang="en-US" dirty="0" smtClean="0"/>
          </a:p>
          <a:p>
            <a:r>
              <a:rPr lang="en-US" dirty="0" smtClean="0"/>
              <a:t>UNION ALL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 FROM </a:t>
            </a:r>
            <a:r>
              <a:rPr lang="en-US" dirty="0" err="1" smtClean="0"/>
              <a:t>Sales.SalesOrderDetail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1000" y="433447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By default, the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removes duplicate records from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However, if you use the </a:t>
            </a:r>
            <a:r>
              <a:rPr lang="en-US" sz="1800" dirty="0" smtClean="0">
                <a:cs typeface="Courier New" pitchFamily="49" charset="0"/>
              </a:rPr>
              <a:t>ALL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with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operator, then all the rows are returned.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Apart from </a:t>
            </a:r>
            <a:r>
              <a:rPr lang="en-US" sz="1800" dirty="0" smtClean="0"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the other operators that are used to combine data from multiple tables are </a:t>
            </a:r>
            <a:r>
              <a:rPr lang="en-US" sz="1800" dirty="0" smtClean="0">
                <a:cs typeface="Courier New" pitchFamily="49" charset="0"/>
              </a:rPr>
              <a:t>INTERSECT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EXCEPT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 Operator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INTERSECT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operator is used with two query statements to return a distinct set of rows that are common to both the query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18288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the I</a:t>
            </a:r>
            <a:r>
              <a:rPr lang="en-US" sz="1800" dirty="0" smtClean="0">
                <a:cs typeface="Courier New" pitchFamily="49" charset="0"/>
              </a:rPr>
              <a:t>NTERSECT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0" y="22860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2897392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Query_statement1</a:t>
            </a:r>
          </a:p>
          <a:p>
            <a:r>
              <a:rPr lang="en-US" dirty="0" smtClean="0"/>
              <a:t>INTERSECT</a:t>
            </a:r>
          </a:p>
          <a:p>
            <a:r>
              <a:rPr lang="en-US" dirty="0" smtClean="0"/>
              <a:t>Query_statement2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39624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Query_Statement1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Query_Statement2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466369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INTERSECT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operator: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5183392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Product.ProductId</a:t>
            </a:r>
            <a:r>
              <a:rPr lang="en-US" dirty="0" smtClean="0"/>
              <a:t> FROM </a:t>
            </a:r>
            <a:r>
              <a:rPr lang="en-US" dirty="0" err="1" smtClean="0"/>
              <a:t>Production.Product</a:t>
            </a:r>
            <a:endParaRPr lang="en-US" dirty="0" smtClean="0"/>
          </a:p>
          <a:p>
            <a:r>
              <a:rPr lang="en-US" dirty="0" smtClean="0"/>
              <a:t>INTERSECT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 FROM </a:t>
            </a:r>
            <a:r>
              <a:rPr lang="en-US" dirty="0" err="1" smtClean="0"/>
              <a:t>Sales.SalesOrderDetail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 Operator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basic rules for using </a:t>
            </a:r>
            <a:r>
              <a:rPr lang="en-US" sz="1800" dirty="0" smtClean="0">
                <a:cs typeface="Courier New" pitchFamily="49" charset="0"/>
              </a:rPr>
              <a:t>INTERSECT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1524000"/>
          <a:ext cx="80010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5052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result of the intersection of the </a:t>
            </a:r>
            <a:r>
              <a:rPr lang="en-US" sz="1800" dirty="0" err="1" smtClean="0">
                <a:cs typeface="Courier New" pitchFamily="49" charset="0"/>
              </a:rPr>
              <a:t>Production.Product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Sales.SalesOrderDetail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tables would be only those product ids that have matching records in </a:t>
            </a:r>
            <a:r>
              <a:rPr lang="en-US" sz="1800" dirty="0" err="1" smtClean="0">
                <a:cs typeface="Courier New" pitchFamily="49" charset="0"/>
              </a:rPr>
              <a:t>Production.Product</a:t>
            </a:r>
            <a:r>
              <a:rPr lang="en-US" sz="1800" dirty="0" smtClean="0">
                <a:cs typeface="Courier New" pitchFamily="49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table.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 Operator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914399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EXCEPT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operator returns all the distinct rows from the query given on the left of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EXCEPT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operator and removes all the rows from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that match the rows on the right of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EXCEPT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operator.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1000" y="2057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 smtClean="0">
                <a:cs typeface="Courier New" pitchFamily="49" charset="0"/>
              </a:rPr>
              <a:t>EXCEPT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2590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3202192"/>
            <a:ext cx="80010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Query_statement1</a:t>
            </a:r>
          </a:p>
          <a:p>
            <a:r>
              <a:rPr lang="en-US" dirty="0" smtClean="0"/>
              <a:t>EXCEPT</a:t>
            </a:r>
          </a:p>
          <a:p>
            <a:r>
              <a:rPr lang="en-US" dirty="0" smtClean="0"/>
              <a:t>Query_statement2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3828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Query_Statement1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Query_Statement2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are </a:t>
            </a:r>
            <a:r>
              <a:rPr lang="en-US" sz="1800" dirty="0" smtClean="0">
                <a:cs typeface="Courier New" pitchFamily="49" charset="0"/>
              </a:rPr>
              <a:t>SELECT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5269468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two rules that apply to </a:t>
            </a:r>
            <a:r>
              <a:rPr lang="en-US" sz="1800" dirty="0" smtClean="0">
                <a:cs typeface="Courier New" pitchFamily="49" charset="0"/>
              </a:rPr>
              <a:t>INTERSECT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operator are also applicable for </a:t>
            </a:r>
            <a:r>
              <a:rPr lang="en-US" sz="1800" dirty="0" smtClean="0">
                <a:cs typeface="Courier New" pitchFamily="49" charset="0"/>
              </a:rPr>
              <a:t>EXCEPT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 Operator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EXCEPT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601992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Product.ProductId</a:t>
            </a:r>
            <a:r>
              <a:rPr lang="en-US" dirty="0" smtClean="0"/>
              <a:t> FROM </a:t>
            </a:r>
            <a:r>
              <a:rPr lang="en-US" dirty="0" err="1" smtClean="0"/>
              <a:t>Production.Product</a:t>
            </a:r>
            <a:endParaRPr lang="en-US" dirty="0" smtClean="0"/>
          </a:p>
          <a:p>
            <a:r>
              <a:rPr lang="en-US" dirty="0" smtClean="0"/>
              <a:t>EXCEPT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ProductId</a:t>
            </a:r>
            <a:r>
              <a:rPr lang="en-US" dirty="0" smtClean="0"/>
              <a:t> FROM </a:t>
            </a:r>
            <a:r>
              <a:rPr lang="en-US" dirty="0" err="1" smtClean="0"/>
              <a:t>Sales.SalesOrderDetail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2743200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 order of the two tables in this example is interchanged, only those rows are returned from </a:t>
            </a:r>
            <a:r>
              <a:rPr lang="en-US" sz="1800" dirty="0" smtClean="0">
                <a:cs typeface="Courier New" pitchFamily="49" charset="0"/>
              </a:rPr>
              <a:t>Production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Product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which do not match with the rows present in </a:t>
            </a:r>
            <a:r>
              <a:rPr lang="en-US" sz="1800" dirty="0" err="1" smtClean="0">
                <a:cs typeface="Courier New" pitchFamily="49" charset="0"/>
              </a:rPr>
              <a:t>Sales.SalesOrderDetail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Thus, </a:t>
            </a:r>
            <a:r>
              <a:rPr lang="en-US" sz="1800" dirty="0" smtClean="0">
                <a:cs typeface="Courier New" pitchFamily="49" charset="0"/>
              </a:rPr>
              <a:t>EXCEPT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selects all the records from the first table except those which match with the second table.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Hence, when you are using </a:t>
            </a:r>
            <a:r>
              <a:rPr lang="en-US" sz="1800" dirty="0" smtClean="0">
                <a:cs typeface="Courier New" pitchFamily="49" charset="0"/>
              </a:rPr>
              <a:t>EXCEPT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operator, the order of the two tables in the queries is important.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Whereas, with the </a:t>
            </a:r>
            <a:r>
              <a:rPr lang="en-US" sz="1800" dirty="0" smtClean="0">
                <a:cs typeface="Courier New" pitchFamily="49" charset="0"/>
              </a:rPr>
              <a:t>INTERSECT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operator, it does not matter which table is specified first.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Operator 1-6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brief syntax for </a:t>
            </a:r>
            <a:r>
              <a:rPr lang="en-US" sz="1800" dirty="0" smtClean="0">
                <a:cs typeface="Courier New" pitchFamily="49" charset="0"/>
              </a:rPr>
              <a:t>PIVOT</a:t>
            </a:r>
            <a:r>
              <a:rPr lang="en-US" sz="1800" dirty="0" smtClean="0">
                <a:latin typeface="Calibri" pitchFamily="34" charset="0"/>
                <a:cs typeface="Courier New" pitchFamily="49" charset="0"/>
              </a:rPr>
              <a:t> operator is as follows: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0" y="1411069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915007"/>
            <a:ext cx="8001000" cy="46381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&lt;non-pivoted column&gt;,</a:t>
            </a:r>
          </a:p>
          <a:p>
            <a:pPr marL="341313"/>
            <a:r>
              <a:rPr lang="en-US" dirty="0" smtClean="0"/>
              <a:t>[first pivoted column] AS &lt;column name&gt;,</a:t>
            </a:r>
          </a:p>
          <a:p>
            <a:pPr marL="341313"/>
            <a:r>
              <a:rPr lang="en-US" dirty="0" smtClean="0"/>
              <a:t>[second pivoted column] AS &lt;column name&gt;,</a:t>
            </a:r>
          </a:p>
          <a:p>
            <a:pPr marL="341313"/>
            <a:r>
              <a:rPr lang="en-US" dirty="0" smtClean="0"/>
              <a:t>...</a:t>
            </a:r>
          </a:p>
          <a:p>
            <a:pPr marL="341313"/>
            <a:r>
              <a:rPr lang="en-US" dirty="0" smtClean="0"/>
              <a:t>[last pivoted column] AS &lt;column name&gt;</a:t>
            </a:r>
          </a:p>
          <a:p>
            <a:r>
              <a:rPr lang="en-US" dirty="0" smtClean="0"/>
              <a:t>FROM</a:t>
            </a:r>
          </a:p>
          <a:p>
            <a:pPr marL="341313"/>
            <a:r>
              <a:rPr lang="en-US" dirty="0" smtClean="0"/>
              <a:t>(&lt;SELECT query that produces the data&gt;)</a:t>
            </a:r>
          </a:p>
          <a:p>
            <a:pPr marL="341313"/>
            <a:r>
              <a:rPr lang="en-US" dirty="0" smtClean="0"/>
              <a:t>AS &lt;alias for the source query&gt;</a:t>
            </a:r>
          </a:p>
          <a:p>
            <a:r>
              <a:rPr lang="en-US" dirty="0" smtClean="0"/>
              <a:t>PIVOT</a:t>
            </a:r>
          </a:p>
          <a:p>
            <a:r>
              <a:rPr lang="en-US" dirty="0" smtClean="0"/>
              <a:t>(</a:t>
            </a:r>
          </a:p>
          <a:p>
            <a:pPr marL="341313"/>
            <a:r>
              <a:rPr lang="en-US" dirty="0" smtClean="0"/>
              <a:t>&lt;aggregation function&gt;(&lt;column being aggregated&gt;)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[&lt;column that contains the values that will become column headers&gt;]</a:t>
            </a:r>
          </a:p>
          <a:p>
            <a:pPr marL="341313"/>
            <a:r>
              <a:rPr lang="en-US" dirty="0" smtClean="0"/>
              <a:t>IN ( [first pivoted column], [second pivoted column],</a:t>
            </a:r>
          </a:p>
          <a:p>
            <a:pPr marL="341313"/>
            <a:r>
              <a:rPr lang="en-US" dirty="0" smtClean="0"/>
              <a:t>... [last pivoted column])</a:t>
            </a:r>
          </a:p>
          <a:p>
            <a:r>
              <a:rPr lang="en-US" dirty="0" smtClean="0"/>
              <a:t>) AS &lt;alias for the pivot table&gt;</a:t>
            </a:r>
          </a:p>
          <a:p>
            <a:r>
              <a:rPr lang="en-US" dirty="0" smtClean="0"/>
              <a:t>&lt;optional ORDER BY clause&gt;;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Operator 2-6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14400"/>
            <a:ext cx="800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table_source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table or table expression.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aggregate_function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 user-defined or in-built aggregate function that accepts one or more inputs.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value_column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value column of the PIVOT operator.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pivot_column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pivot column of the PIVOT operator. This column must be of a type that can implicitly or explicitly be converted to </a:t>
            </a:r>
            <a:r>
              <a:rPr lang="en-US" sz="1800" dirty="0" err="1" smtClean="0">
                <a:cs typeface="Courier New" pitchFamily="49" charset="0"/>
              </a:rPr>
              <a:t>nvarchar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IN (</a:t>
            </a:r>
            <a:r>
              <a:rPr lang="en-US" sz="1800" dirty="0" err="1" smtClean="0">
                <a:cs typeface="Courier New" pitchFamily="49" charset="0"/>
              </a:rPr>
              <a:t>column_list</a:t>
            </a:r>
            <a:r>
              <a:rPr lang="en-US" sz="1800" dirty="0" smtClean="0">
                <a:cs typeface="Courier New" pitchFamily="49" charset="0"/>
              </a:rPr>
              <a:t>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are values in the </a:t>
            </a:r>
            <a:r>
              <a:rPr lang="en-US" sz="1800" dirty="0" err="1" smtClean="0">
                <a:cs typeface="Courier New" pitchFamily="49" charset="0"/>
              </a:rPr>
              <a:t>pivot_column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will become the column names of the output table. The list must not include any column names that already exist in the input </a:t>
            </a:r>
            <a:r>
              <a:rPr lang="en-US" sz="1800" dirty="0" err="1" smtClean="0">
                <a:cs typeface="Courier New" pitchFamily="49" charset="0"/>
              </a:rPr>
              <a:t>table_source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being pivoted.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table_alias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alias name of the output 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1910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output of this will be a table containing all columns of the </a:t>
            </a:r>
            <a:r>
              <a:rPr lang="en-US" sz="1800" dirty="0" err="1" smtClean="0">
                <a:cs typeface="Courier New" pitchFamily="49" charset="0"/>
              </a:rPr>
              <a:t>table_source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except the </a:t>
            </a:r>
            <a:r>
              <a:rPr lang="en-US" sz="1800" dirty="0" err="1" smtClean="0">
                <a:cs typeface="Courier New" pitchFamily="49" charset="0"/>
              </a:rPr>
              <a:t>pivot_column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value_column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columns of the </a:t>
            </a:r>
            <a:r>
              <a:rPr lang="en-US" sz="1800" dirty="0" err="1" smtClean="0">
                <a:cs typeface="Courier New" pitchFamily="49" charset="0"/>
              </a:rPr>
              <a:t>table_source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excluding the </a:t>
            </a:r>
            <a:r>
              <a:rPr lang="en-US" sz="1800" dirty="0" err="1" smtClean="0">
                <a:cs typeface="Courier New" pitchFamily="49" charset="0"/>
              </a:rPr>
              <a:t>pivot_column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err="1" smtClean="0">
                <a:cs typeface="Courier New" pitchFamily="49" charset="0"/>
              </a:rPr>
              <a:t>value_column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are called the grouping columns of the pivot operator.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Operator 3-6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simpler terms, to use the </a:t>
            </a:r>
            <a:r>
              <a:rPr lang="en-US" sz="1800" dirty="0" smtClean="0">
                <a:cs typeface="Courier New" pitchFamily="49" charset="0"/>
              </a:rPr>
              <a:t>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operator, you need to supply three elements to the operator: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828800"/>
          <a:ext cx="79248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WHERE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the number of records returned is more than 25, a part of the output is shown in the following figure:</a:t>
            </a:r>
          </a:p>
        </p:txBody>
      </p:sp>
      <p:pic>
        <p:nvPicPr>
          <p:cNvPr id="6" name="Picture 5" descr="Figure 9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905000"/>
            <a:ext cx="5029200" cy="2928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Operator 4-6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is shown without the </a:t>
            </a:r>
            <a:r>
              <a:rPr lang="en-US" sz="1800" dirty="0" smtClean="0">
                <a:cs typeface="Courier New" pitchFamily="49" charset="0"/>
              </a:rPr>
              <a:t>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and demonstrates a simple </a:t>
            </a:r>
            <a:r>
              <a:rPr lang="en-US" sz="1800" dirty="0" smtClean="0"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aggregation.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the number of records would be huge,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limited to 5 by specifying </a:t>
            </a:r>
            <a:r>
              <a:rPr lang="en-US" sz="1800" dirty="0" smtClean="0">
                <a:cs typeface="Courier New" pitchFamily="49" charset="0"/>
              </a:rPr>
              <a:t>TOP 5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444960"/>
            <a:ext cx="7924800" cy="760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TOP 5 SUM(</a:t>
            </a:r>
            <a:r>
              <a:rPr lang="en-US" dirty="0" err="1" smtClean="0"/>
              <a:t>SalesYTD</a:t>
            </a:r>
            <a:r>
              <a:rPr lang="en-US" dirty="0" smtClean="0"/>
              <a:t>) AS </a:t>
            </a:r>
            <a:r>
              <a:rPr lang="en-US" dirty="0" err="1" smtClean="0"/>
              <a:t>TotalSalesYTD</a:t>
            </a:r>
            <a:r>
              <a:rPr lang="en-US" dirty="0" smtClean="0"/>
              <a:t>, Name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Sales.SalesTerritory</a:t>
            </a:r>
            <a:endParaRPr lang="en-US" dirty="0" smtClean="0"/>
          </a:p>
          <a:p>
            <a:r>
              <a:rPr lang="en-US" dirty="0" smtClean="0"/>
              <a:t>GROUP BY Name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8" name="Picture 7" descr="Figure 9.3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4191000"/>
            <a:ext cx="3048000" cy="1872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Operator 5-6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top 5 year to date sales along with territory names grouped by territory names are displayed.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same query is rewritten in the following code snippet using a </a:t>
            </a:r>
            <a:r>
              <a:rPr lang="en-US" sz="1800" dirty="0" smtClean="0">
                <a:cs typeface="Courier New" pitchFamily="49" charset="0"/>
              </a:rPr>
              <a:t>PIVOT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so that the data is transformed from a row-based orientation to a column-based orientation: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393640"/>
            <a:ext cx="7924800" cy="3702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-- Pivot table with one row and six columns</a:t>
            </a:r>
          </a:p>
          <a:p>
            <a:r>
              <a:rPr lang="en-US" dirty="0" smtClean="0"/>
              <a:t>SELECT TOP 5 '</a:t>
            </a:r>
            <a:r>
              <a:rPr lang="en-US" dirty="0" err="1" smtClean="0"/>
              <a:t>TotalSalesYTD</a:t>
            </a:r>
            <a:r>
              <a:rPr lang="en-US" dirty="0" smtClean="0"/>
              <a:t>' AS </a:t>
            </a:r>
            <a:r>
              <a:rPr lang="en-US" dirty="0" err="1" smtClean="0"/>
              <a:t>GrandTotal</a:t>
            </a:r>
            <a:r>
              <a:rPr lang="en-US" dirty="0" smtClean="0"/>
              <a:t>,</a:t>
            </a:r>
          </a:p>
          <a:p>
            <a:r>
              <a:rPr lang="en-US" dirty="0" smtClean="0"/>
              <a:t>[Northwest], [Northeast], [Central], [Southwest],[Southeast]</a:t>
            </a:r>
          </a:p>
          <a:p>
            <a:r>
              <a:rPr lang="en-US" dirty="0" smtClean="0"/>
              <a:t>FROM</a:t>
            </a:r>
          </a:p>
          <a:p>
            <a:r>
              <a:rPr lang="en-US" dirty="0" smtClean="0"/>
              <a:t>(SELECT TOP 5 Name, </a:t>
            </a:r>
            <a:r>
              <a:rPr lang="en-US" dirty="0" err="1" smtClean="0"/>
              <a:t>SalesYTD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Sales.SalesTerritory</a:t>
            </a:r>
            <a:endParaRPr lang="en-US" dirty="0" smtClean="0"/>
          </a:p>
          <a:p>
            <a:r>
              <a:rPr lang="en-US" dirty="0" smtClean="0"/>
              <a:t>) AS </a:t>
            </a:r>
            <a:r>
              <a:rPr lang="en-US" dirty="0" err="1" smtClean="0"/>
              <a:t>SourceTable</a:t>
            </a:r>
            <a:endParaRPr lang="en-US" dirty="0" smtClean="0"/>
          </a:p>
          <a:p>
            <a:r>
              <a:rPr lang="en-US" dirty="0" smtClean="0"/>
              <a:t>PIVOT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SUM(</a:t>
            </a:r>
            <a:r>
              <a:rPr lang="en-US" dirty="0" err="1" smtClean="0"/>
              <a:t>SalesYTD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 Name IN ([Northwest], [Northeast], [Central], [Southwest], [Southeast])</a:t>
            </a:r>
          </a:p>
          <a:p>
            <a:r>
              <a:rPr lang="en-US" dirty="0" smtClean="0"/>
              <a:t>) AS PivotTable;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Operator 6-6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output:</a:t>
            </a:r>
          </a:p>
        </p:txBody>
      </p:sp>
      <p:pic>
        <p:nvPicPr>
          <p:cNvPr id="6" name="Picture 5" descr="Figure 9.3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524000"/>
            <a:ext cx="693420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2278082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shown in the figure, the data is transformed and the territory names are now seen as columns instead of rows. This improves readability.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major challenge in writing queries using </a:t>
            </a:r>
            <a:r>
              <a:rPr lang="en-US" sz="1800" dirty="0" smtClean="0">
                <a:cs typeface="Courier New" pitchFamily="49" charset="0"/>
              </a:rPr>
              <a:t>PIVOT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the need to provide a fixed list of spreading elements to the </a:t>
            </a:r>
            <a:r>
              <a:rPr lang="en-US" sz="1800" dirty="0" smtClean="0">
                <a:cs typeface="Courier New" pitchFamily="49" charset="0"/>
              </a:rPr>
              <a:t>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operator, such as the specific territory names given in the code.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would not be feasible or practical to implement this for large number of spreading elements.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overcome this, developers can use dynamic SQL.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Dynamic SQL provides a means to build a character string that is passed to SQL Server, interpreted as a command, and then, executed.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UNPIVOT Operator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performs almost the reverse operation of </a:t>
            </a:r>
            <a:r>
              <a:rPr lang="en-US" sz="1800" dirty="0" smtClean="0">
                <a:cs typeface="Courier New" pitchFamily="49" charset="0"/>
              </a:rPr>
              <a:t>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by rotating columns into rows.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Unpivoting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does not restore the original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has no ability to allocate values to return to the original detail values.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Instead of turning rows into columns,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unpivoting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results in columns being transformed into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provides the </a:t>
            </a: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operator to return a row-oriented tabular display from a pivoted data.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unpivoting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data, one or more columns are defined as the source to be converted into rows.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data in those columns is spread, or split, into one or more new rows, depending on how many columns are being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unpivoted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use the </a:t>
            </a: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operator, you need to provide three elements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4648200"/>
          <a:ext cx="76962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UNPIVOT Operator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the code to convert the temporary pivot table into a permanent one so that the same table can be used for demonstrating </a:t>
            </a: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209800"/>
            <a:ext cx="7924800" cy="3702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-- Pivot table with one row and six columns</a:t>
            </a:r>
          </a:p>
          <a:p>
            <a:r>
              <a:rPr lang="en-US" dirty="0" smtClean="0"/>
              <a:t>SELECT TOP 5 '</a:t>
            </a:r>
            <a:r>
              <a:rPr lang="en-US" dirty="0" err="1" smtClean="0"/>
              <a:t>TotalSalesYTD</a:t>
            </a:r>
            <a:r>
              <a:rPr lang="en-US" dirty="0" smtClean="0"/>
              <a:t>' AS </a:t>
            </a:r>
            <a:r>
              <a:rPr lang="en-US" dirty="0" err="1" smtClean="0"/>
              <a:t>GrandTotal</a:t>
            </a:r>
            <a:r>
              <a:rPr lang="en-US" dirty="0" smtClean="0"/>
              <a:t>,</a:t>
            </a:r>
          </a:p>
          <a:p>
            <a:r>
              <a:rPr lang="en-US" dirty="0" smtClean="0"/>
              <a:t>[Northwest], [Northeast], [Central], [Southwest],[Southeast]</a:t>
            </a:r>
          </a:p>
          <a:p>
            <a:r>
              <a:rPr lang="en-US" dirty="0" smtClean="0"/>
              <a:t>FROM</a:t>
            </a:r>
          </a:p>
          <a:p>
            <a:r>
              <a:rPr lang="en-US" dirty="0" smtClean="0"/>
              <a:t>(SELECT TOP 5 Name, </a:t>
            </a:r>
            <a:r>
              <a:rPr lang="en-US" dirty="0" err="1" smtClean="0"/>
              <a:t>SalesYTD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Sales.SalesTerritory</a:t>
            </a:r>
            <a:endParaRPr lang="en-US" dirty="0" smtClean="0"/>
          </a:p>
          <a:p>
            <a:r>
              <a:rPr lang="en-US" dirty="0" smtClean="0"/>
              <a:t>) AS </a:t>
            </a:r>
            <a:r>
              <a:rPr lang="en-US" dirty="0" err="1" smtClean="0"/>
              <a:t>SourceTable</a:t>
            </a:r>
            <a:endParaRPr lang="en-US" dirty="0" smtClean="0"/>
          </a:p>
          <a:p>
            <a:r>
              <a:rPr lang="en-US" dirty="0" smtClean="0"/>
              <a:t>PIVOT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SUM(</a:t>
            </a:r>
            <a:r>
              <a:rPr lang="en-US" dirty="0" err="1" smtClean="0"/>
              <a:t>SalesYTD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 Name IN ([Northwest], [Northeast], Central], [Southwest], [Southeast])</a:t>
            </a:r>
          </a:p>
          <a:p>
            <a:r>
              <a:rPr lang="en-US" dirty="0" smtClean="0"/>
              <a:t>) AS PivotTable;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UNPIVOT Operator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use of </a:t>
            </a:r>
            <a:r>
              <a:rPr lang="en-US" sz="1800" dirty="0" smtClean="0">
                <a:cs typeface="Courier New" pitchFamily="49" charset="0"/>
              </a:rPr>
              <a:t>UNPIVOT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524000"/>
            <a:ext cx="7924800" cy="17943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Name, </a:t>
            </a:r>
            <a:r>
              <a:rPr lang="en-US" dirty="0" err="1" smtClean="0"/>
              <a:t>SalesYTD</a:t>
            </a:r>
            <a:r>
              <a:rPr lang="en-US" dirty="0" smtClean="0"/>
              <a:t> FROM</a:t>
            </a:r>
          </a:p>
          <a:p>
            <a:r>
              <a:rPr lang="en-US" dirty="0" smtClean="0"/>
              <a:t>(SELECT </a:t>
            </a:r>
            <a:r>
              <a:rPr lang="en-US" dirty="0" err="1" smtClean="0"/>
              <a:t>GrandTotal</a:t>
            </a:r>
            <a:r>
              <a:rPr lang="en-US" dirty="0" smtClean="0"/>
              <a:t>, Northwest, Northeast, Central, Southwest, Southeast</a:t>
            </a:r>
          </a:p>
          <a:p>
            <a:r>
              <a:rPr lang="en-US" dirty="0" smtClean="0"/>
              <a:t> FROM </a:t>
            </a:r>
            <a:r>
              <a:rPr lang="en-US" dirty="0" err="1" smtClean="0"/>
              <a:t>TotalTable</a:t>
            </a:r>
            <a:r>
              <a:rPr lang="en-US" dirty="0" smtClean="0"/>
              <a:t>) P</a:t>
            </a:r>
          </a:p>
          <a:p>
            <a:r>
              <a:rPr lang="en-US" dirty="0" smtClean="0"/>
              <a:t>UNPIVOT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SalesYTD</a:t>
            </a:r>
            <a:r>
              <a:rPr lang="en-US" dirty="0" smtClean="0"/>
              <a:t> FOR Name IN</a:t>
            </a:r>
          </a:p>
          <a:p>
            <a:r>
              <a:rPr lang="en-US" dirty="0" smtClean="0"/>
              <a:t>(Northwest, Northeast, Central, Southwest, Southeast)</a:t>
            </a:r>
          </a:p>
          <a:p>
            <a:r>
              <a:rPr lang="en-US" dirty="0" smtClean="0"/>
              <a:t>)AS </a:t>
            </a:r>
            <a:r>
              <a:rPr lang="en-US" dirty="0" err="1" smtClean="0"/>
              <a:t>unpvt</a:t>
            </a:r>
            <a:r>
              <a:rPr lang="en-US" dirty="0" smtClean="0"/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36576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figure displays the output:</a:t>
            </a:r>
          </a:p>
        </p:txBody>
      </p:sp>
      <p:pic>
        <p:nvPicPr>
          <p:cNvPr id="8" name="Picture 7" descr="Figure 9.3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4267200"/>
            <a:ext cx="69342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96563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GROUPING SETS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operator allows you to group together multiple groupings of columns followed by an optional grand total row, denoted by parentheses,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()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040183"/>
            <a:ext cx="8153400" cy="1084017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1" name="Rounded Rectangle 4"/>
          <p:cNvSpPr/>
          <p:nvPr/>
        </p:nvSpPr>
        <p:spPr>
          <a:xfrm>
            <a:off x="457200" y="2156965"/>
            <a:ext cx="8014062" cy="926640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is more efficient to use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GROUPING SETS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operators instead of multiple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UNION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clauses because the latter adds more processing overheads on the database server.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3200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of the </a:t>
            </a:r>
            <a:r>
              <a:rPr lang="en-US" sz="1800" dirty="0" smtClean="0">
                <a:cs typeface="Courier New" pitchFamily="49" charset="0"/>
              </a:rPr>
              <a:t>GROUPING SETS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 is as follows: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09600" y="37338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4375124"/>
            <a:ext cx="80010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GROUP BY</a:t>
            </a:r>
          </a:p>
          <a:p>
            <a:r>
              <a:rPr lang="en-US" dirty="0" smtClean="0"/>
              <a:t>GROUPING SETS ( &lt;grouping set list&gt; 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1816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grouping set list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consists of one or more columns, separated by commas.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58790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pair of parentheses, </a:t>
            </a:r>
            <a:r>
              <a:rPr lang="en-US" sz="1800" dirty="0" smtClean="0">
                <a:cs typeface="Courier New" pitchFamily="49" charset="0"/>
              </a:rPr>
              <a:t>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without any column name denotes grand total.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demonstrates the </a:t>
            </a:r>
            <a:r>
              <a:rPr lang="en-US" sz="1800" dirty="0" smtClean="0">
                <a:cs typeface="Courier New" pitchFamily="49" charset="0"/>
              </a:rPr>
              <a:t>GROUPING SETS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operator.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assumes that a table </a:t>
            </a:r>
            <a:r>
              <a:rPr lang="en-US" sz="1800" b="1" dirty="0" smtClean="0">
                <a:cs typeface="Courier New" pitchFamily="49" charset="0"/>
              </a:rPr>
              <a:t>Students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created with fields named </a:t>
            </a:r>
            <a:r>
              <a:rPr lang="en-US" sz="1800" b="1" dirty="0" smtClean="0">
                <a:cs typeface="Courier New" pitchFamily="49" charset="0"/>
              </a:rPr>
              <a:t>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b="1" dirty="0" smtClean="0">
                <a:cs typeface="Courier New" pitchFamily="49" charset="0"/>
              </a:rPr>
              <a:t>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1800" b="1" dirty="0" smtClean="0">
                <a:cs typeface="Courier New" pitchFamily="49" charset="0"/>
              </a:rPr>
              <a:t>Marks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respectively.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2039834"/>
            <a:ext cx="7924800" cy="27759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SELECT Id, Name, AVG(Marks) Marks</a:t>
            </a:r>
          </a:p>
          <a:p>
            <a:r>
              <a:rPr lang="en-US" dirty="0" smtClean="0"/>
              <a:t>FROM Students</a:t>
            </a:r>
          </a:p>
          <a:p>
            <a:r>
              <a:rPr lang="en-US" dirty="0" smtClean="0"/>
              <a:t>GROUP BY</a:t>
            </a:r>
          </a:p>
          <a:p>
            <a:r>
              <a:rPr lang="en-US" dirty="0" smtClean="0"/>
              <a:t>GROUPING SETS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(Id, Name, Marks),</a:t>
            </a:r>
          </a:p>
          <a:p>
            <a:r>
              <a:rPr lang="en-US" dirty="0" smtClean="0"/>
              <a:t>(Id),</a:t>
            </a:r>
          </a:p>
          <a:p>
            <a:r>
              <a:rPr lang="en-US" dirty="0" smtClean="0"/>
              <a:t>()</a:t>
            </a:r>
          </a:p>
          <a:p>
            <a:r>
              <a:rPr lang="en-US" dirty="0" smtClean="0"/>
              <a:t>)</a:t>
            </a:r>
          </a:p>
          <a:p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SETS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output of the code:</a:t>
            </a:r>
          </a:p>
        </p:txBody>
      </p:sp>
      <p:pic>
        <p:nvPicPr>
          <p:cNvPr id="7" name="Picture 6" descr="Figure 9.3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600200"/>
            <a:ext cx="3805634" cy="3276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117068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Here, the code uses </a:t>
            </a:r>
            <a:r>
              <a:rPr lang="en-US" sz="1800" dirty="0" smtClean="0">
                <a:cs typeface="Courier New" pitchFamily="49" charset="0"/>
              </a:rPr>
              <a:t>GROUPING SETS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display average marks for every student.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values in </a:t>
            </a:r>
            <a:r>
              <a:rPr lang="en-US" sz="1800" b="1" dirty="0" smtClean="0">
                <a:cs typeface="Courier New" pitchFamily="49" charset="0"/>
              </a:rPr>
              <a:t>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indicate average marks for every student.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 in both </a:t>
            </a:r>
            <a:r>
              <a:rPr lang="en-US" sz="1800" b="1" dirty="0" smtClean="0">
                <a:cs typeface="Courier New" pitchFamily="49" charset="0"/>
              </a:rPr>
              <a:t>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smtClean="0">
                <a:cs typeface="Courier New" pitchFamily="49" charset="0"/>
              </a:rPr>
              <a:t>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columns indicate grand total.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345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GROUP BY clause and aggregate functions enabled to group and/or aggregate data together in order to present summarized information.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Spatial aggregate functions are newly introduced in SQL Server 2012.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subquery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allows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resultset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of one SELECT statement to be used as criteria for another SELECT statement.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Joins help you to combine column data from two or more tables based on a logical relationship between the tables.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Set operators such as UNION and INTERSECT help you to combine row data from two or more tables. 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PIVOT and UNPIVOT operators help to change the orientation of data from column-oriented to row-oriented and vice versa.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GROUPING SET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subclause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of the GROUP BY clause helps to specify multiple groupings in a single query.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Advanced Queries and Joins/ Session 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 with NULL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1"/>
            <a:ext cx="8153400" cy="64966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If the grouping column contains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value, that row becomes a separate group in the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resultset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6764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438400"/>
            <a:ext cx="8153400" cy="649664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Consider the </a:t>
              </a:r>
              <a:r>
                <a:rPr lang="en-US" sz="1800" dirty="0" err="1" smtClean="0">
                  <a:latin typeface="Courier New" pitchFamily="49" charset="0"/>
                  <a:cs typeface="Courier New" pitchFamily="49" charset="0"/>
                </a:rPr>
                <a:t>Production.Product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table. There are some rows in it that have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NULL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values in the Class column.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7931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 grouping column contains more than one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value,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values are put into a single row.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1000" y="3048000"/>
            <a:ext cx="8153400" cy="685800"/>
            <a:chOff x="0" y="313691"/>
            <a:chExt cx="6096000" cy="1086867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464558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3164781"/>
            <a:ext cx="8014062" cy="586236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Using a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a query for this table will take into consideration the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values too.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7732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retrieves and displays the average of the list price for each class: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000" y="4502360"/>
            <a:ext cx="7772400" cy="5016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SELECT Class, AVG (</a:t>
            </a:r>
            <a:r>
              <a:rPr lang="en-US" dirty="0" err="1" smtClean="0"/>
              <a:t>ListPrice</a:t>
            </a:r>
            <a:r>
              <a:rPr lang="en-US" dirty="0" smtClean="0"/>
              <a:t>) AS '</a:t>
            </a:r>
            <a:r>
              <a:rPr lang="en-US" dirty="0" err="1" smtClean="0"/>
              <a:t>AverageListPrice</a:t>
            </a:r>
            <a:r>
              <a:rPr lang="en-US" dirty="0" smtClean="0"/>
              <a:t>' FROM</a:t>
            </a:r>
          </a:p>
          <a:p>
            <a:r>
              <a:rPr lang="en-US" dirty="0" err="1" smtClean="0"/>
              <a:t>Production.Product</a:t>
            </a:r>
            <a:r>
              <a:rPr lang="en-US" dirty="0" smtClean="0"/>
              <a:t> GROUP BY Class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50292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shown in the following figure, the </a:t>
            </a:r>
            <a:r>
              <a:rPr lang="en-US" sz="1800" dirty="0" smtClean="0">
                <a:cs typeface="Courier New" pitchFamily="49" charset="0"/>
              </a:rPr>
              <a:t>NULL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values are grouped into a single row in the output:</a:t>
            </a:r>
          </a:p>
        </p:txBody>
      </p:sp>
      <p:pic>
        <p:nvPicPr>
          <p:cNvPr id="22" name="Picture 21" descr="Figure 9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5486400"/>
            <a:ext cx="1905000" cy="1068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14989</TotalTime>
  <Words>9241</Words>
  <Application>Microsoft Office PowerPoint</Application>
  <PresentationFormat>On-screen Show (4:3)</PresentationFormat>
  <Paragraphs>1063</Paragraphs>
  <Slides>89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1" baseType="lpstr">
      <vt:lpstr>3_Office Theme</vt:lpstr>
      <vt:lpstr>Custom Design</vt:lpstr>
      <vt:lpstr>Slide 1</vt:lpstr>
      <vt:lpstr>Objectives</vt:lpstr>
      <vt:lpstr>Introduction</vt:lpstr>
      <vt:lpstr>Grouping Data 1-3</vt:lpstr>
      <vt:lpstr>Grouping Data 2-3</vt:lpstr>
      <vt:lpstr>Grouping Data 3-3</vt:lpstr>
      <vt:lpstr>GROUP BY with WHERE 1-2</vt:lpstr>
      <vt:lpstr>GROUP BY with WHERE 2-2</vt:lpstr>
      <vt:lpstr>GROUP BY with NULL </vt:lpstr>
      <vt:lpstr>GROUP BY with ALL 1-2</vt:lpstr>
      <vt:lpstr>GROUP BY with ALL 2-2</vt:lpstr>
      <vt:lpstr>GROUP BY with HAVING 1-2</vt:lpstr>
      <vt:lpstr>GROUP BY with HAVING 2-2</vt:lpstr>
      <vt:lpstr>CUBE 1-2</vt:lpstr>
      <vt:lpstr>CUBE 2-2</vt:lpstr>
      <vt:lpstr>ROLLUP 1-2</vt:lpstr>
      <vt:lpstr>ROLLUP 2-2</vt:lpstr>
      <vt:lpstr>Aggregate Functions 1-5</vt:lpstr>
      <vt:lpstr>Aggregate Functions 2-5</vt:lpstr>
      <vt:lpstr>Aggregate Functions 3-5</vt:lpstr>
      <vt:lpstr>Aggregate Functions 4-5</vt:lpstr>
      <vt:lpstr>Aggregate Functions 5-5</vt:lpstr>
      <vt:lpstr>Spatial Aggregates 1-4</vt:lpstr>
      <vt:lpstr>Spatial Aggregates 2-4</vt:lpstr>
      <vt:lpstr>Spatial Aggregates 3-4</vt:lpstr>
      <vt:lpstr>Spatial Aggregates 4-4</vt:lpstr>
      <vt:lpstr>New Spatial Aggregates</vt:lpstr>
      <vt:lpstr>Union Aggregate 1-2</vt:lpstr>
      <vt:lpstr>Union Aggregate 2-2</vt:lpstr>
      <vt:lpstr>Envelope Aggregate 1-2</vt:lpstr>
      <vt:lpstr>Envelope Aggregate 2-2</vt:lpstr>
      <vt:lpstr>Collection Aggregate 1-2</vt:lpstr>
      <vt:lpstr>Collection Aggregate 2-2</vt:lpstr>
      <vt:lpstr>Convex Hull Aggregate 1-2</vt:lpstr>
      <vt:lpstr>Convex Hull Aggregate 2-2</vt:lpstr>
      <vt:lpstr>Subqueries 1-3</vt:lpstr>
      <vt:lpstr>Subqueries 2-3</vt:lpstr>
      <vt:lpstr>Subqueries 3-3</vt:lpstr>
      <vt:lpstr>Working with Multi-valued Queries 1-4</vt:lpstr>
      <vt:lpstr>Working with Multi-valued Queries 2-4</vt:lpstr>
      <vt:lpstr>Working with Multi-valued Queries 3-4</vt:lpstr>
      <vt:lpstr>Working with Multi-valued Queries 4-4</vt:lpstr>
      <vt:lpstr>EXISTS Keyword 1-2</vt:lpstr>
      <vt:lpstr>EXISTS Keyword 2-2</vt:lpstr>
      <vt:lpstr>Nested Subqueries</vt:lpstr>
      <vt:lpstr>Correlated Queries 1-2</vt:lpstr>
      <vt:lpstr>Correlated Queries 2-2</vt:lpstr>
      <vt:lpstr>Joins 1-3</vt:lpstr>
      <vt:lpstr>Joins 2-3</vt:lpstr>
      <vt:lpstr>Joins 3-3</vt:lpstr>
      <vt:lpstr>Inner Join </vt:lpstr>
      <vt:lpstr>Outer Join</vt:lpstr>
      <vt:lpstr>Left Outer Join 1-3</vt:lpstr>
      <vt:lpstr>Left Outer Join 2-3</vt:lpstr>
      <vt:lpstr>Left Outer Join 3-3</vt:lpstr>
      <vt:lpstr>Right Outer Join 1-2</vt:lpstr>
      <vt:lpstr>Right Outer Join 2-2</vt:lpstr>
      <vt:lpstr>Self-Join 1-2</vt:lpstr>
      <vt:lpstr>Self-Join 2-2</vt:lpstr>
      <vt:lpstr>MERGE Statement 1-6</vt:lpstr>
      <vt:lpstr>MERGE Statement 2-6</vt:lpstr>
      <vt:lpstr>MERGE Statement 3-6</vt:lpstr>
      <vt:lpstr>MERGE Statement 4-6</vt:lpstr>
      <vt:lpstr>MERGE Statement 5-6</vt:lpstr>
      <vt:lpstr>MERGE Statement 6-6</vt:lpstr>
      <vt:lpstr>Common Table Expressions (CTEs) 1-5</vt:lpstr>
      <vt:lpstr>Common Table Expressions (CTEs) 2-5</vt:lpstr>
      <vt:lpstr>Common Table Expressions (CTEs) 3-5</vt:lpstr>
      <vt:lpstr>Common Table Expressions (CTEs) 4-5</vt:lpstr>
      <vt:lpstr>Common Table Expressions (CTEs) 5-5</vt:lpstr>
      <vt:lpstr>UNION Operator 1-2</vt:lpstr>
      <vt:lpstr>UNION Operator 2-2</vt:lpstr>
      <vt:lpstr>INTERSECT Operator 1-2</vt:lpstr>
      <vt:lpstr>INTERSECT Operator 2-2</vt:lpstr>
      <vt:lpstr>EXCEPT Operator 1-2</vt:lpstr>
      <vt:lpstr>EXCEPT Operator 2-2</vt:lpstr>
      <vt:lpstr>PIVOT Operator 1-6</vt:lpstr>
      <vt:lpstr>PIVOT Operator 2-6</vt:lpstr>
      <vt:lpstr>PIVOT Operator 3-6</vt:lpstr>
      <vt:lpstr>PIVOT Operator 4-6</vt:lpstr>
      <vt:lpstr>PIVOT Operator 5-6</vt:lpstr>
      <vt:lpstr>PIVOT Operator 6-6</vt:lpstr>
      <vt:lpstr>UNPIVOT Operator 1-3</vt:lpstr>
      <vt:lpstr>UNPIVOT Operator 2-3</vt:lpstr>
      <vt:lpstr>UNPIVOT Operator 3-3</vt:lpstr>
      <vt:lpstr>GROUPING SETS 1-3</vt:lpstr>
      <vt:lpstr>GROUPING SETS 2-3</vt:lpstr>
      <vt:lpstr>GROUPING SETS 3-3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Aptech </cp:lastModifiedBy>
  <cp:revision>2701</cp:revision>
  <dcterms:created xsi:type="dcterms:W3CDTF">2006-08-16T00:00:00Z</dcterms:created>
  <dcterms:modified xsi:type="dcterms:W3CDTF">2013-04-09T10:25:11Z</dcterms:modified>
</cp:coreProperties>
</file>